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0" r:id="rId5"/>
    <p:sldId id="261" r:id="rId6"/>
    <p:sldId id="262" r:id="rId7"/>
    <p:sldId id="265" r:id="rId8"/>
    <p:sldId id="310" r:id="rId9"/>
    <p:sldId id="295" r:id="rId10"/>
    <p:sldId id="299" r:id="rId11"/>
    <p:sldId id="311" r:id="rId12"/>
    <p:sldId id="300" r:id="rId13"/>
    <p:sldId id="266" r:id="rId14"/>
    <p:sldId id="305" r:id="rId15"/>
    <p:sldId id="297" r:id="rId16"/>
    <p:sldId id="312" r:id="rId17"/>
    <p:sldId id="306" r:id="rId18"/>
    <p:sldId id="313" r:id="rId19"/>
    <p:sldId id="304" r:id="rId20"/>
    <p:sldId id="267" r:id="rId21"/>
    <p:sldId id="302" r:id="rId22"/>
    <p:sldId id="307" r:id="rId23"/>
    <p:sldId id="308" r:id="rId24"/>
    <p:sldId id="296" r:id="rId25"/>
    <p:sldId id="273" r:id="rId26"/>
    <p:sldId id="275" r:id="rId27"/>
    <p:sldId id="301" r:id="rId28"/>
  </p:sldIdLst>
  <p:sldSz cx="9144000" cy="6858000" type="screen4x3"/>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82" autoAdjust="0"/>
    <p:restoredTop sz="94660"/>
  </p:normalViewPr>
  <p:slideViewPr>
    <p:cSldViewPr>
      <p:cViewPr>
        <p:scale>
          <a:sx n="76" d="100"/>
          <a:sy n="76" d="100"/>
        </p:scale>
        <p:origin x="-1194" y="1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7" name="Date Placeholder 6"/>
          <p:cNvSpPr>
            <a:spLocks noGrp="1"/>
          </p:cNvSpPr>
          <p:nvPr>
            <p:ph type="dt" sz="half" idx="10"/>
          </p:nvPr>
        </p:nvSpPr>
        <p:spPr/>
        <p:txBody>
          <a:bodyPr/>
          <a:lstStyle/>
          <a:p>
            <a:fld id="{4C74BF7F-1DDE-4725-B92B-4240BE2580D8}" type="datetimeFigureOut">
              <a:rPr lang="es-CL" smtClean="0"/>
              <a:t>01-08-2021</a:t>
            </a:fld>
            <a:endParaRPr lang="es-CL" dirty="0"/>
          </a:p>
        </p:txBody>
      </p:sp>
      <p:sp>
        <p:nvSpPr>
          <p:cNvPr id="8" name="Slide Number Placeholder 7"/>
          <p:cNvSpPr>
            <a:spLocks noGrp="1"/>
          </p:cNvSpPr>
          <p:nvPr>
            <p:ph type="sldNum" sz="quarter" idx="11"/>
          </p:nvPr>
        </p:nvSpPr>
        <p:spPr/>
        <p:txBody>
          <a:bodyPr/>
          <a:lstStyle/>
          <a:p>
            <a:fld id="{043FA88E-14CC-480F-A73A-8720526199DD}" type="slidenum">
              <a:rPr lang="es-CL" smtClean="0"/>
              <a:t>‹Nº›</a:t>
            </a:fld>
            <a:endParaRPr lang="es-CL" dirty="0"/>
          </a:p>
        </p:txBody>
      </p:sp>
      <p:sp>
        <p:nvSpPr>
          <p:cNvPr id="9" name="Footer Placeholder 8"/>
          <p:cNvSpPr>
            <a:spLocks noGrp="1"/>
          </p:cNvSpPr>
          <p:nvPr>
            <p:ph type="ftr" sz="quarter" idx="12"/>
          </p:nvPr>
        </p:nvSpPr>
        <p:spPr/>
        <p:txBody>
          <a:bodyPr/>
          <a:lstStyle/>
          <a:p>
            <a:endParaRPr lang="es-CL"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4C74BF7F-1DDE-4725-B92B-4240BE2580D8}" type="datetimeFigureOut">
              <a:rPr lang="es-CL" smtClean="0"/>
              <a:t>01-08-2021</a:t>
            </a:fld>
            <a:endParaRPr lang="es-CL" dirty="0"/>
          </a:p>
        </p:txBody>
      </p:sp>
      <p:sp>
        <p:nvSpPr>
          <p:cNvPr id="5" name="Footer Placeholder 4"/>
          <p:cNvSpPr>
            <a:spLocks noGrp="1"/>
          </p:cNvSpPr>
          <p:nvPr>
            <p:ph type="ftr" sz="quarter" idx="11"/>
          </p:nvPr>
        </p:nvSpPr>
        <p:spPr/>
        <p:txBody>
          <a:bodyPr/>
          <a:lstStyle/>
          <a:p>
            <a:endParaRPr lang="es-CL" dirty="0"/>
          </a:p>
        </p:txBody>
      </p:sp>
      <p:sp>
        <p:nvSpPr>
          <p:cNvPr id="6" name="Slide Number Placeholder 5"/>
          <p:cNvSpPr>
            <a:spLocks noGrp="1"/>
          </p:cNvSpPr>
          <p:nvPr>
            <p:ph type="sldNum" sz="quarter" idx="12"/>
          </p:nvPr>
        </p:nvSpPr>
        <p:spPr/>
        <p:txBody>
          <a:bodyPr/>
          <a:lstStyle/>
          <a:p>
            <a:fld id="{043FA88E-14CC-480F-A73A-8720526199DD}" type="slidenum">
              <a:rPr lang="es-CL" smtClean="0"/>
              <a:t>‹Nº›</a:t>
            </a:fld>
            <a:endParaRPr lang="es-CL"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4C74BF7F-1DDE-4725-B92B-4240BE2580D8}" type="datetimeFigureOut">
              <a:rPr lang="es-CL" smtClean="0"/>
              <a:t>01-08-2021</a:t>
            </a:fld>
            <a:endParaRPr lang="es-CL" dirty="0"/>
          </a:p>
        </p:txBody>
      </p:sp>
      <p:sp>
        <p:nvSpPr>
          <p:cNvPr id="5" name="Footer Placeholder 4"/>
          <p:cNvSpPr>
            <a:spLocks noGrp="1"/>
          </p:cNvSpPr>
          <p:nvPr>
            <p:ph type="ftr" sz="quarter" idx="11"/>
          </p:nvPr>
        </p:nvSpPr>
        <p:spPr/>
        <p:txBody>
          <a:bodyPr/>
          <a:lstStyle/>
          <a:p>
            <a:endParaRPr lang="es-CL" dirty="0"/>
          </a:p>
        </p:txBody>
      </p:sp>
      <p:sp>
        <p:nvSpPr>
          <p:cNvPr id="6" name="Slide Number Placeholder 5"/>
          <p:cNvSpPr>
            <a:spLocks noGrp="1"/>
          </p:cNvSpPr>
          <p:nvPr>
            <p:ph type="sldNum" sz="quarter" idx="12"/>
          </p:nvPr>
        </p:nvSpPr>
        <p:spPr/>
        <p:txBody>
          <a:bodyPr/>
          <a:lstStyle/>
          <a:p>
            <a:fld id="{043FA88E-14CC-480F-A73A-8720526199DD}" type="slidenum">
              <a:rPr lang="es-CL" smtClean="0"/>
              <a:t>‹Nº›</a:t>
            </a:fld>
            <a:endParaRPr lang="es-CL"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4C74BF7F-1DDE-4725-B92B-4240BE2580D8}" type="datetimeFigureOut">
              <a:rPr lang="es-CL" smtClean="0"/>
              <a:t>01-08-2021</a:t>
            </a:fld>
            <a:endParaRPr lang="es-CL" dirty="0"/>
          </a:p>
        </p:txBody>
      </p:sp>
      <p:sp>
        <p:nvSpPr>
          <p:cNvPr id="5" name="Footer Placeholder 4"/>
          <p:cNvSpPr>
            <a:spLocks noGrp="1"/>
          </p:cNvSpPr>
          <p:nvPr>
            <p:ph type="ftr" sz="quarter" idx="11"/>
          </p:nvPr>
        </p:nvSpPr>
        <p:spPr/>
        <p:txBody>
          <a:bodyPr/>
          <a:lstStyle/>
          <a:p>
            <a:endParaRPr lang="es-CL" dirty="0"/>
          </a:p>
        </p:txBody>
      </p:sp>
      <p:sp>
        <p:nvSpPr>
          <p:cNvPr id="6" name="Slide Number Placeholder 5"/>
          <p:cNvSpPr>
            <a:spLocks noGrp="1"/>
          </p:cNvSpPr>
          <p:nvPr>
            <p:ph type="sldNum" sz="quarter" idx="12"/>
          </p:nvPr>
        </p:nvSpPr>
        <p:spPr/>
        <p:txBody>
          <a:bodyPr/>
          <a:lstStyle/>
          <a:p>
            <a:fld id="{043FA88E-14CC-480F-A73A-8720526199DD}" type="slidenum">
              <a:rPr lang="es-CL" smtClean="0"/>
              <a:t>‹Nº›</a:t>
            </a:fld>
            <a:endParaRPr lang="es-CL"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4C74BF7F-1DDE-4725-B92B-4240BE2580D8}" type="datetimeFigureOut">
              <a:rPr lang="es-CL" smtClean="0"/>
              <a:t>01-08-2021</a:t>
            </a:fld>
            <a:endParaRPr lang="es-CL" dirty="0"/>
          </a:p>
        </p:txBody>
      </p:sp>
      <p:sp>
        <p:nvSpPr>
          <p:cNvPr id="5" name="Footer Placeholder 4"/>
          <p:cNvSpPr>
            <a:spLocks noGrp="1"/>
          </p:cNvSpPr>
          <p:nvPr>
            <p:ph type="ftr" sz="quarter" idx="11"/>
          </p:nvPr>
        </p:nvSpPr>
        <p:spPr/>
        <p:txBody>
          <a:bodyPr/>
          <a:lstStyle/>
          <a:p>
            <a:endParaRPr lang="es-CL" dirty="0"/>
          </a:p>
        </p:txBody>
      </p:sp>
      <p:sp>
        <p:nvSpPr>
          <p:cNvPr id="6" name="Slide Number Placeholder 5"/>
          <p:cNvSpPr>
            <a:spLocks noGrp="1"/>
          </p:cNvSpPr>
          <p:nvPr>
            <p:ph type="sldNum" sz="quarter" idx="12"/>
          </p:nvPr>
        </p:nvSpPr>
        <p:spPr/>
        <p:txBody>
          <a:bodyPr/>
          <a:lstStyle/>
          <a:p>
            <a:fld id="{043FA88E-14CC-480F-A73A-8720526199DD}" type="slidenum">
              <a:rPr lang="es-CL" smtClean="0"/>
              <a:t>‹Nº›</a:t>
            </a:fld>
            <a:endParaRPr lang="es-CL" dirty="0"/>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4C74BF7F-1DDE-4725-B92B-4240BE2580D8}" type="datetimeFigureOut">
              <a:rPr lang="es-CL" smtClean="0"/>
              <a:t>01-08-2021</a:t>
            </a:fld>
            <a:endParaRPr lang="es-CL" dirty="0"/>
          </a:p>
        </p:txBody>
      </p:sp>
      <p:sp>
        <p:nvSpPr>
          <p:cNvPr id="6" name="Footer Placeholder 5"/>
          <p:cNvSpPr>
            <a:spLocks noGrp="1"/>
          </p:cNvSpPr>
          <p:nvPr>
            <p:ph type="ftr" sz="quarter" idx="11"/>
          </p:nvPr>
        </p:nvSpPr>
        <p:spPr/>
        <p:txBody>
          <a:bodyPr/>
          <a:lstStyle/>
          <a:p>
            <a:endParaRPr lang="es-CL" dirty="0"/>
          </a:p>
        </p:txBody>
      </p:sp>
      <p:sp>
        <p:nvSpPr>
          <p:cNvPr id="7" name="Slide Number Placeholder 6"/>
          <p:cNvSpPr>
            <a:spLocks noGrp="1"/>
          </p:cNvSpPr>
          <p:nvPr>
            <p:ph type="sldNum" sz="quarter" idx="12"/>
          </p:nvPr>
        </p:nvSpPr>
        <p:spPr/>
        <p:txBody>
          <a:bodyPr/>
          <a:lstStyle/>
          <a:p>
            <a:fld id="{043FA88E-14CC-480F-A73A-8720526199DD}" type="slidenum">
              <a:rPr lang="es-CL" smtClean="0"/>
              <a:t>‹Nº›</a:t>
            </a:fld>
            <a:endParaRPr lang="es-CL" dirty="0"/>
          </a:p>
        </p:txBody>
      </p:sp>
      <p:sp>
        <p:nvSpPr>
          <p:cNvPr id="9" name="Content Placeholder 8"/>
          <p:cNvSpPr>
            <a:spLocks noGrp="1"/>
          </p:cNvSpPr>
          <p:nvPr>
            <p:ph sz="quarter" idx="13"/>
          </p:nvPr>
        </p:nvSpPr>
        <p:spPr>
          <a:xfrm>
            <a:off x="365760" y="1600200"/>
            <a:ext cx="4041648" cy="452628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7" name="Date Placeholder 6"/>
          <p:cNvSpPr>
            <a:spLocks noGrp="1"/>
          </p:cNvSpPr>
          <p:nvPr>
            <p:ph type="dt" sz="half" idx="10"/>
          </p:nvPr>
        </p:nvSpPr>
        <p:spPr/>
        <p:txBody>
          <a:bodyPr/>
          <a:lstStyle/>
          <a:p>
            <a:fld id="{4C74BF7F-1DDE-4725-B92B-4240BE2580D8}" type="datetimeFigureOut">
              <a:rPr lang="es-CL" smtClean="0"/>
              <a:t>01-08-2021</a:t>
            </a:fld>
            <a:endParaRPr lang="es-CL" dirty="0"/>
          </a:p>
        </p:txBody>
      </p:sp>
      <p:sp>
        <p:nvSpPr>
          <p:cNvPr id="8" name="Footer Placeholder 7"/>
          <p:cNvSpPr>
            <a:spLocks noGrp="1"/>
          </p:cNvSpPr>
          <p:nvPr>
            <p:ph type="ftr" sz="quarter" idx="11"/>
          </p:nvPr>
        </p:nvSpPr>
        <p:spPr/>
        <p:txBody>
          <a:bodyPr/>
          <a:lstStyle/>
          <a:p>
            <a:endParaRPr lang="es-CL" dirty="0"/>
          </a:p>
        </p:txBody>
      </p:sp>
      <p:sp>
        <p:nvSpPr>
          <p:cNvPr id="9" name="Slide Number Placeholder 8"/>
          <p:cNvSpPr>
            <a:spLocks noGrp="1"/>
          </p:cNvSpPr>
          <p:nvPr>
            <p:ph type="sldNum" sz="quarter" idx="12"/>
          </p:nvPr>
        </p:nvSpPr>
        <p:spPr/>
        <p:txBody>
          <a:bodyPr/>
          <a:lstStyle/>
          <a:p>
            <a:fld id="{043FA88E-14CC-480F-A73A-8720526199DD}" type="slidenum">
              <a:rPr lang="es-CL" smtClean="0"/>
              <a:t>‹Nº›</a:t>
            </a:fld>
            <a:endParaRPr lang="es-CL" dirty="0"/>
          </a:p>
        </p:txBody>
      </p:sp>
      <p:sp>
        <p:nvSpPr>
          <p:cNvPr id="11" name="Content Placeholder 10"/>
          <p:cNvSpPr>
            <a:spLocks noGrp="1"/>
          </p:cNvSpPr>
          <p:nvPr>
            <p:ph sz="quarter" idx="13"/>
          </p:nvPr>
        </p:nvSpPr>
        <p:spPr>
          <a:xfrm>
            <a:off x="457200" y="2212848"/>
            <a:ext cx="4041648" cy="3913632"/>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4C74BF7F-1DDE-4725-B92B-4240BE2580D8}" type="datetimeFigureOut">
              <a:rPr lang="es-CL" smtClean="0"/>
              <a:t>01-08-2021</a:t>
            </a:fld>
            <a:endParaRPr lang="es-CL" dirty="0"/>
          </a:p>
        </p:txBody>
      </p:sp>
      <p:sp>
        <p:nvSpPr>
          <p:cNvPr id="4" name="Footer Placeholder 3"/>
          <p:cNvSpPr>
            <a:spLocks noGrp="1"/>
          </p:cNvSpPr>
          <p:nvPr>
            <p:ph type="ftr" sz="quarter" idx="11"/>
          </p:nvPr>
        </p:nvSpPr>
        <p:spPr/>
        <p:txBody>
          <a:bodyPr/>
          <a:lstStyle/>
          <a:p>
            <a:endParaRPr lang="es-CL" dirty="0"/>
          </a:p>
        </p:txBody>
      </p:sp>
      <p:sp>
        <p:nvSpPr>
          <p:cNvPr id="5" name="Slide Number Placeholder 4"/>
          <p:cNvSpPr>
            <a:spLocks noGrp="1"/>
          </p:cNvSpPr>
          <p:nvPr>
            <p:ph type="sldNum" sz="quarter" idx="12"/>
          </p:nvPr>
        </p:nvSpPr>
        <p:spPr/>
        <p:txBody>
          <a:bodyPr/>
          <a:lstStyle/>
          <a:p>
            <a:fld id="{043FA88E-14CC-480F-A73A-8720526199DD}" type="slidenum">
              <a:rPr lang="es-CL" smtClean="0"/>
              <a:t>‹Nº›</a:t>
            </a:fld>
            <a:endParaRPr lang="es-CL"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74BF7F-1DDE-4725-B92B-4240BE2580D8}" type="datetimeFigureOut">
              <a:rPr lang="es-CL" smtClean="0"/>
              <a:t>01-08-2021</a:t>
            </a:fld>
            <a:endParaRPr lang="es-CL" dirty="0"/>
          </a:p>
        </p:txBody>
      </p:sp>
      <p:sp>
        <p:nvSpPr>
          <p:cNvPr id="3" name="Footer Placeholder 2"/>
          <p:cNvSpPr>
            <a:spLocks noGrp="1"/>
          </p:cNvSpPr>
          <p:nvPr>
            <p:ph type="ftr" sz="quarter" idx="11"/>
          </p:nvPr>
        </p:nvSpPr>
        <p:spPr/>
        <p:txBody>
          <a:bodyPr/>
          <a:lstStyle/>
          <a:p>
            <a:endParaRPr lang="es-CL" dirty="0"/>
          </a:p>
        </p:txBody>
      </p:sp>
      <p:sp>
        <p:nvSpPr>
          <p:cNvPr id="4" name="Slide Number Placeholder 3"/>
          <p:cNvSpPr>
            <a:spLocks noGrp="1"/>
          </p:cNvSpPr>
          <p:nvPr>
            <p:ph type="sldNum" sz="quarter" idx="12"/>
          </p:nvPr>
        </p:nvSpPr>
        <p:spPr/>
        <p:txBody>
          <a:bodyPr/>
          <a:lstStyle/>
          <a:p>
            <a:fld id="{043FA88E-14CC-480F-A73A-8720526199DD}" type="slidenum">
              <a:rPr lang="es-CL" smtClean="0"/>
              <a:t>‹Nº›</a:t>
            </a:fld>
            <a:endParaRPr lang="es-CL"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s-ES"/>
              <a:t>Haga clic para modificar el estilo de título del patrón</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4C74BF7F-1DDE-4725-B92B-4240BE2580D8}" type="datetimeFigureOut">
              <a:rPr lang="es-CL" smtClean="0"/>
              <a:t>01-08-2021</a:t>
            </a:fld>
            <a:endParaRPr lang="es-CL" dirty="0"/>
          </a:p>
        </p:txBody>
      </p:sp>
      <p:sp>
        <p:nvSpPr>
          <p:cNvPr id="6" name="Footer Placeholder 5"/>
          <p:cNvSpPr>
            <a:spLocks noGrp="1"/>
          </p:cNvSpPr>
          <p:nvPr>
            <p:ph type="ftr" sz="quarter" idx="11"/>
          </p:nvPr>
        </p:nvSpPr>
        <p:spPr/>
        <p:txBody>
          <a:bodyPr/>
          <a:lstStyle/>
          <a:p>
            <a:endParaRPr lang="es-CL" dirty="0"/>
          </a:p>
        </p:txBody>
      </p:sp>
      <p:sp>
        <p:nvSpPr>
          <p:cNvPr id="7" name="Slide Number Placeholder 6"/>
          <p:cNvSpPr>
            <a:spLocks noGrp="1"/>
          </p:cNvSpPr>
          <p:nvPr>
            <p:ph type="sldNum" sz="quarter" idx="12"/>
          </p:nvPr>
        </p:nvSpPr>
        <p:spPr/>
        <p:txBody>
          <a:bodyPr/>
          <a:lstStyle/>
          <a:p>
            <a:fld id="{043FA88E-14CC-480F-A73A-8720526199DD}" type="slidenum">
              <a:rPr lang="es-CL" smtClean="0"/>
              <a:t>‹Nº›</a:t>
            </a:fld>
            <a:endParaRPr lang="es-CL"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s-ES"/>
              <a:t>Haga clic para modificar el estilo de título del patrón</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dirty="0"/>
              <a:t>Haga clic en el icono para agregar una imagen</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4C74BF7F-1DDE-4725-B92B-4240BE2580D8}" type="datetimeFigureOut">
              <a:rPr lang="es-CL" smtClean="0"/>
              <a:t>01-08-2021</a:t>
            </a:fld>
            <a:endParaRPr lang="es-CL" dirty="0"/>
          </a:p>
        </p:txBody>
      </p:sp>
      <p:sp>
        <p:nvSpPr>
          <p:cNvPr id="6" name="Footer Placeholder 5"/>
          <p:cNvSpPr>
            <a:spLocks noGrp="1"/>
          </p:cNvSpPr>
          <p:nvPr>
            <p:ph type="ftr" sz="quarter" idx="11"/>
          </p:nvPr>
        </p:nvSpPr>
        <p:spPr/>
        <p:txBody>
          <a:bodyPr/>
          <a:lstStyle/>
          <a:p>
            <a:endParaRPr lang="es-CL" dirty="0"/>
          </a:p>
        </p:txBody>
      </p:sp>
      <p:sp>
        <p:nvSpPr>
          <p:cNvPr id="7" name="Slide Number Placeholder 6"/>
          <p:cNvSpPr>
            <a:spLocks noGrp="1"/>
          </p:cNvSpPr>
          <p:nvPr>
            <p:ph type="sldNum" sz="quarter" idx="12"/>
          </p:nvPr>
        </p:nvSpPr>
        <p:spPr/>
        <p:txBody>
          <a:bodyPr/>
          <a:lstStyle/>
          <a:p>
            <a:fld id="{043FA88E-14CC-480F-A73A-8720526199DD}" type="slidenum">
              <a:rPr lang="es-CL" smtClean="0"/>
              <a:t>‹Nº›</a:t>
            </a:fld>
            <a:endParaRPr lang="es-CL"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4C74BF7F-1DDE-4725-B92B-4240BE2580D8}" type="datetimeFigureOut">
              <a:rPr lang="es-CL" smtClean="0"/>
              <a:t>01-08-2021</a:t>
            </a:fld>
            <a:endParaRPr lang="es-CL" dirty="0"/>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es-CL" dirty="0"/>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043FA88E-14CC-480F-A73A-8720526199DD}" type="slidenum">
              <a:rPr lang="es-CL" smtClean="0"/>
              <a:t>‹Nº›</a:t>
            </a:fld>
            <a:endParaRPr lang="es-CL" dirty="0"/>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dirty="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3.png"/><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9.png"/><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3.png"/><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25.png"/><Relationship Id="rId1" Type="http://schemas.openxmlformats.org/officeDocument/2006/relationships/slideLayout" Target="../slideLayouts/slideLayout6.xml"/><Relationship Id="rId4" Type="http://schemas.openxmlformats.org/officeDocument/2006/relationships/image" Target="../media/image26.jpeg"/></Relationships>
</file>

<file path=ppt/slides/_rels/slide19.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7.png"/><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hyperlink" Target="http://www.profesorenlinea.cl/Ciencias/fecundacionconcepcion.htm"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0.png"/><Relationship Id="rId1" Type="http://schemas.openxmlformats.org/officeDocument/2006/relationships/slideLayout" Target="../slideLayouts/slideLayout6.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827584" y="188640"/>
            <a:ext cx="7772400" cy="1008111"/>
          </a:xfrm>
        </p:spPr>
        <p:txBody>
          <a:bodyPr/>
          <a:lstStyle/>
          <a:p>
            <a:r>
              <a:rPr lang="es-CL" sz="3600" dirty="0"/>
              <a:t>Sistema reproductor y ciclo sexual</a:t>
            </a:r>
          </a:p>
        </p:txBody>
      </p:sp>
      <p:pic>
        <p:nvPicPr>
          <p:cNvPr id="3" name="2 Imagen" descr="j0078716.wmf"/>
          <p:cNvPicPr>
            <a:picLocks noChangeAspect="1"/>
          </p:cNvPicPr>
          <p:nvPr/>
        </p:nvPicPr>
        <p:blipFill>
          <a:blip r:embed="rId2"/>
          <a:stretch>
            <a:fillRect/>
          </a:stretch>
        </p:blipFill>
        <p:spPr>
          <a:xfrm>
            <a:off x="539552" y="2132856"/>
            <a:ext cx="1868488" cy="3600400"/>
          </a:xfrm>
          <a:prstGeom prst="rect">
            <a:avLst/>
          </a:prstGeom>
        </p:spPr>
      </p:pic>
      <p:sp>
        <p:nvSpPr>
          <p:cNvPr id="4" name="CuadroTexto 3">
            <a:extLst>
              <a:ext uri="{FF2B5EF4-FFF2-40B4-BE49-F238E27FC236}">
                <a16:creationId xmlns:a16="http://schemas.microsoft.com/office/drawing/2014/main" xmlns="" id="{F30FE740-BE3F-4265-8BB1-15AD1F21729A}"/>
              </a:ext>
            </a:extLst>
          </p:cNvPr>
          <p:cNvSpPr txBox="1"/>
          <p:nvPr/>
        </p:nvSpPr>
        <p:spPr>
          <a:xfrm>
            <a:off x="2408040" y="2132856"/>
            <a:ext cx="6556448" cy="3970318"/>
          </a:xfrm>
          <a:prstGeom prst="rect">
            <a:avLst/>
          </a:prstGeom>
          <a:noFill/>
        </p:spPr>
        <p:txBody>
          <a:bodyPr wrap="square" rtlCol="0">
            <a:spAutoFit/>
          </a:bodyPr>
          <a:lstStyle/>
          <a:p>
            <a:pPr algn="just"/>
            <a:r>
              <a:rPr lang="es-CL" sz="2800" dirty="0"/>
              <a:t>OBJETIVOS:</a:t>
            </a:r>
          </a:p>
          <a:p>
            <a:pPr algn="just"/>
            <a:endParaRPr lang="es-CL" sz="2800" dirty="0"/>
          </a:p>
          <a:p>
            <a:pPr algn="just"/>
            <a:r>
              <a:rPr lang="es-CL" sz="2800" dirty="0">
                <a:latin typeface="Candara" pitchFamily="34" charset="0"/>
              </a:rPr>
              <a:t>1-. Identificar las estructuras de los sistemas reproductores humanos y las funciones que </a:t>
            </a:r>
            <a:r>
              <a:rPr lang="es-CL" sz="2800" dirty="0" smtClean="0">
                <a:latin typeface="Candara" pitchFamily="34" charset="0"/>
              </a:rPr>
              <a:t>cumplen.</a:t>
            </a:r>
            <a:endParaRPr lang="es-CL" sz="2800" dirty="0">
              <a:latin typeface="Candara" pitchFamily="34" charset="0"/>
            </a:endParaRPr>
          </a:p>
          <a:p>
            <a:pPr algn="just"/>
            <a:r>
              <a:rPr lang="es-CL" sz="2800" dirty="0">
                <a:latin typeface="Candara" pitchFamily="34" charset="0"/>
              </a:rPr>
              <a:t>2-. Identificar los gametos femeninos y masculinos indicando sus partes.</a:t>
            </a:r>
          </a:p>
          <a:p>
            <a:pPr algn="just"/>
            <a:r>
              <a:rPr lang="es-CL" sz="2800" dirty="0">
                <a:latin typeface="Candara" pitchFamily="34" charset="0"/>
              </a:rPr>
              <a:t>3-. Entender </a:t>
            </a:r>
            <a:r>
              <a:rPr lang="es-CL" sz="2800" dirty="0" smtClean="0">
                <a:latin typeface="Candara" pitchFamily="34" charset="0"/>
              </a:rPr>
              <a:t>cómo </a:t>
            </a:r>
            <a:r>
              <a:rPr lang="es-CL" sz="2800" dirty="0">
                <a:latin typeface="Candara" pitchFamily="34" charset="0"/>
              </a:rPr>
              <a:t>ocurre el proceso de la fecundación y el ciclo menstrual.</a:t>
            </a:r>
          </a:p>
        </p:txBody>
      </p:sp>
    </p:spTree>
    <p:extLst>
      <p:ext uri="{BB962C8B-B14F-4D97-AF65-F5344CB8AC3E}">
        <p14:creationId xmlns:p14="http://schemas.microsoft.com/office/powerpoint/2010/main" val="3653471386"/>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43" y="4293096"/>
            <a:ext cx="9036496" cy="2304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n 4">
            <a:extLst>
              <a:ext uri="{FF2B5EF4-FFF2-40B4-BE49-F238E27FC236}">
                <a16:creationId xmlns:a16="http://schemas.microsoft.com/office/drawing/2014/main" xmlns="" id="{79572E47-27BC-4CC8-B8AA-729BBA55B521}"/>
              </a:ext>
            </a:extLst>
          </p:cNvPr>
          <p:cNvPicPr>
            <a:picLocks noChangeAspect="1"/>
          </p:cNvPicPr>
          <p:nvPr/>
        </p:nvPicPr>
        <p:blipFill rotWithShape="1">
          <a:blip r:embed="rId3"/>
          <a:srcRect l="21382" r="28724"/>
          <a:stretch/>
        </p:blipFill>
        <p:spPr>
          <a:xfrm>
            <a:off x="2051720" y="116632"/>
            <a:ext cx="4680519" cy="4176464"/>
          </a:xfrm>
          <a:prstGeom prst="rect">
            <a:avLst/>
          </a:prstGeom>
        </p:spPr>
      </p:pic>
      <p:cxnSp>
        <p:nvCxnSpPr>
          <p:cNvPr id="6" name="Conector recto de flecha 5">
            <a:extLst>
              <a:ext uri="{FF2B5EF4-FFF2-40B4-BE49-F238E27FC236}">
                <a16:creationId xmlns:a16="http://schemas.microsoft.com/office/drawing/2014/main" xmlns="" id="{ECCD18AD-97B2-4552-BD3D-9D448AFFB99E}"/>
              </a:ext>
            </a:extLst>
          </p:cNvPr>
          <p:cNvCxnSpPr/>
          <p:nvPr/>
        </p:nvCxnSpPr>
        <p:spPr>
          <a:xfrm flipH="1">
            <a:off x="1835696" y="2708920"/>
            <a:ext cx="1872208" cy="1944216"/>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0418921"/>
      </p:ext>
    </p:extLst>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xmlns="" id="{D1E2532B-A5A7-4D66-8B94-3AAF825B60CC}"/>
              </a:ext>
            </a:extLst>
          </p:cNvPr>
          <p:cNvPicPr>
            <a:picLocks noChangeAspect="1"/>
          </p:cNvPicPr>
          <p:nvPr/>
        </p:nvPicPr>
        <p:blipFill>
          <a:blip r:embed="rId2"/>
          <a:stretch>
            <a:fillRect/>
          </a:stretch>
        </p:blipFill>
        <p:spPr>
          <a:xfrm>
            <a:off x="0" y="2132856"/>
            <a:ext cx="5184576" cy="4535817"/>
          </a:xfrm>
          <a:prstGeom prst="rect">
            <a:avLst/>
          </a:prstGeom>
        </p:spPr>
      </p:pic>
      <p:pic>
        <p:nvPicPr>
          <p:cNvPr id="4" name="Imagen 3">
            <a:extLst>
              <a:ext uri="{FF2B5EF4-FFF2-40B4-BE49-F238E27FC236}">
                <a16:creationId xmlns:a16="http://schemas.microsoft.com/office/drawing/2014/main" xmlns="" id="{1CBCB8A5-1C40-4FE9-ADF5-9FB09EC3D339}"/>
              </a:ext>
            </a:extLst>
          </p:cNvPr>
          <p:cNvPicPr>
            <a:picLocks noChangeAspect="1"/>
          </p:cNvPicPr>
          <p:nvPr/>
        </p:nvPicPr>
        <p:blipFill rotWithShape="1">
          <a:blip r:embed="rId3"/>
          <a:srcRect l="21382" r="28724"/>
          <a:stretch/>
        </p:blipFill>
        <p:spPr>
          <a:xfrm>
            <a:off x="5004048" y="31761"/>
            <a:ext cx="3921605" cy="3789040"/>
          </a:xfrm>
          <a:prstGeom prst="rect">
            <a:avLst/>
          </a:prstGeom>
        </p:spPr>
      </p:pic>
      <p:cxnSp>
        <p:nvCxnSpPr>
          <p:cNvPr id="7" name="Conector recto 6">
            <a:extLst>
              <a:ext uri="{FF2B5EF4-FFF2-40B4-BE49-F238E27FC236}">
                <a16:creationId xmlns:a16="http://schemas.microsoft.com/office/drawing/2014/main" xmlns="" id="{59D94830-92C9-42CA-9AD5-724FFA693604}"/>
              </a:ext>
            </a:extLst>
          </p:cNvPr>
          <p:cNvCxnSpPr>
            <a:cxnSpLocks/>
          </p:cNvCxnSpPr>
          <p:nvPr/>
        </p:nvCxnSpPr>
        <p:spPr>
          <a:xfrm flipH="1">
            <a:off x="1115616" y="1412776"/>
            <a:ext cx="6480720"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Conector recto de flecha 8">
            <a:extLst>
              <a:ext uri="{FF2B5EF4-FFF2-40B4-BE49-F238E27FC236}">
                <a16:creationId xmlns:a16="http://schemas.microsoft.com/office/drawing/2014/main" xmlns="" id="{75467579-48DE-4DC4-B427-FF2EE1272065}"/>
              </a:ext>
            </a:extLst>
          </p:cNvPr>
          <p:cNvCxnSpPr/>
          <p:nvPr/>
        </p:nvCxnSpPr>
        <p:spPr>
          <a:xfrm>
            <a:off x="1133952" y="1412776"/>
            <a:ext cx="0" cy="1224136"/>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ector recto 11">
            <a:extLst>
              <a:ext uri="{FF2B5EF4-FFF2-40B4-BE49-F238E27FC236}">
                <a16:creationId xmlns:a16="http://schemas.microsoft.com/office/drawing/2014/main" xmlns="" id="{3E598F1D-2B10-47D0-AD30-E19772A99432}"/>
              </a:ext>
            </a:extLst>
          </p:cNvPr>
          <p:cNvCxnSpPr/>
          <p:nvPr/>
        </p:nvCxnSpPr>
        <p:spPr>
          <a:xfrm>
            <a:off x="7236296" y="1916832"/>
            <a:ext cx="0" cy="403244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Conector recto de flecha 13">
            <a:extLst>
              <a:ext uri="{FF2B5EF4-FFF2-40B4-BE49-F238E27FC236}">
                <a16:creationId xmlns:a16="http://schemas.microsoft.com/office/drawing/2014/main" xmlns="" id="{299E90C1-E5BD-448B-89A0-75111675B3EC}"/>
              </a:ext>
            </a:extLst>
          </p:cNvPr>
          <p:cNvCxnSpPr/>
          <p:nvPr/>
        </p:nvCxnSpPr>
        <p:spPr>
          <a:xfrm flipH="1">
            <a:off x="4572000" y="5877272"/>
            <a:ext cx="2664296"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3564589"/>
      </p:ext>
    </p:extLst>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9"/>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5195" r="6936"/>
          <a:stretch/>
        </p:blipFill>
        <p:spPr bwMode="auto">
          <a:xfrm>
            <a:off x="11687" y="1628800"/>
            <a:ext cx="5472608" cy="505662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 name="Imagen 3">
            <a:extLst>
              <a:ext uri="{FF2B5EF4-FFF2-40B4-BE49-F238E27FC236}">
                <a16:creationId xmlns:a16="http://schemas.microsoft.com/office/drawing/2014/main" xmlns="" id="{5654B8E4-46EF-4B14-A6EE-734978B89388}"/>
              </a:ext>
            </a:extLst>
          </p:cNvPr>
          <p:cNvPicPr>
            <a:picLocks noChangeAspect="1"/>
          </p:cNvPicPr>
          <p:nvPr/>
        </p:nvPicPr>
        <p:blipFill>
          <a:blip r:embed="rId4"/>
          <a:stretch>
            <a:fillRect/>
          </a:stretch>
        </p:blipFill>
        <p:spPr>
          <a:xfrm>
            <a:off x="5484295" y="188640"/>
            <a:ext cx="3587636" cy="3792041"/>
          </a:xfrm>
          <a:prstGeom prst="rect">
            <a:avLst/>
          </a:prstGeom>
        </p:spPr>
      </p:pic>
      <p:cxnSp>
        <p:nvCxnSpPr>
          <p:cNvPr id="6" name="Conector recto de flecha 5">
            <a:extLst>
              <a:ext uri="{FF2B5EF4-FFF2-40B4-BE49-F238E27FC236}">
                <a16:creationId xmlns:a16="http://schemas.microsoft.com/office/drawing/2014/main" xmlns="" id="{D268C009-3C54-4571-A655-16D1480E3D07}"/>
              </a:ext>
            </a:extLst>
          </p:cNvPr>
          <p:cNvCxnSpPr/>
          <p:nvPr/>
        </p:nvCxnSpPr>
        <p:spPr>
          <a:xfrm flipH="1">
            <a:off x="5075621" y="2708920"/>
            <a:ext cx="576064"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Conector recto 9">
            <a:extLst>
              <a:ext uri="{FF2B5EF4-FFF2-40B4-BE49-F238E27FC236}">
                <a16:creationId xmlns:a16="http://schemas.microsoft.com/office/drawing/2014/main" xmlns="" id="{A9680DBA-DFAB-4E1B-BC2C-62E42B221934}"/>
              </a:ext>
            </a:extLst>
          </p:cNvPr>
          <p:cNvCxnSpPr/>
          <p:nvPr/>
        </p:nvCxnSpPr>
        <p:spPr>
          <a:xfrm>
            <a:off x="6012160" y="2420888"/>
            <a:ext cx="0" cy="345638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Conector recto de flecha 11">
            <a:extLst>
              <a:ext uri="{FF2B5EF4-FFF2-40B4-BE49-F238E27FC236}">
                <a16:creationId xmlns:a16="http://schemas.microsoft.com/office/drawing/2014/main" xmlns="" id="{AB668421-0DCB-4FAE-92CA-A79488F7A13E}"/>
              </a:ext>
            </a:extLst>
          </p:cNvPr>
          <p:cNvCxnSpPr/>
          <p:nvPr/>
        </p:nvCxnSpPr>
        <p:spPr>
          <a:xfrm flipH="1">
            <a:off x="4932040" y="5805264"/>
            <a:ext cx="1080120"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691345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Marcador de contenido"/>
          <p:cNvPicPr>
            <a:picLocks noGrp="1" noChangeAspect="1"/>
          </p:cNvPicPr>
          <p:nvPr>
            <p:ph idx="1"/>
          </p:nvPr>
        </p:nvPicPr>
        <p:blipFill rotWithShape="1">
          <a:blip r:embed="rId2">
            <a:extLst>
              <a:ext uri="{28A0092B-C50C-407E-A947-70E740481C1C}">
                <a14:useLocalDpi xmlns:a14="http://schemas.microsoft.com/office/drawing/2010/main" val="0"/>
              </a:ext>
            </a:extLst>
          </a:blip>
          <a:srcRect l="1790" r="3489"/>
          <a:stretch/>
        </p:blipFill>
        <p:spPr>
          <a:xfrm>
            <a:off x="0" y="0"/>
            <a:ext cx="9144000" cy="6858000"/>
          </a:xfrm>
        </p:spPr>
      </p:pic>
      <p:cxnSp>
        <p:nvCxnSpPr>
          <p:cNvPr id="3" name="Conector recto de flecha 2">
            <a:extLst>
              <a:ext uri="{FF2B5EF4-FFF2-40B4-BE49-F238E27FC236}">
                <a16:creationId xmlns:a16="http://schemas.microsoft.com/office/drawing/2014/main" xmlns="" id="{2A494D83-8092-4D4C-A322-09B861E5F587}"/>
              </a:ext>
            </a:extLst>
          </p:cNvPr>
          <p:cNvCxnSpPr/>
          <p:nvPr/>
        </p:nvCxnSpPr>
        <p:spPr>
          <a:xfrm flipH="1">
            <a:off x="1187624" y="2204864"/>
            <a:ext cx="2448272"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 name="Conector recto de flecha 4">
            <a:extLst>
              <a:ext uri="{FF2B5EF4-FFF2-40B4-BE49-F238E27FC236}">
                <a16:creationId xmlns:a16="http://schemas.microsoft.com/office/drawing/2014/main" xmlns="" id="{6AA15025-49EB-4D55-B41B-FB6BFD133377}"/>
              </a:ext>
            </a:extLst>
          </p:cNvPr>
          <p:cNvCxnSpPr>
            <a:cxnSpLocks/>
          </p:cNvCxnSpPr>
          <p:nvPr/>
        </p:nvCxnSpPr>
        <p:spPr>
          <a:xfrm flipH="1">
            <a:off x="1187624" y="2564904"/>
            <a:ext cx="2808312"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Conector recto de flecha 6">
            <a:extLst>
              <a:ext uri="{FF2B5EF4-FFF2-40B4-BE49-F238E27FC236}">
                <a16:creationId xmlns:a16="http://schemas.microsoft.com/office/drawing/2014/main" xmlns="" id="{3CA39F8A-A3A9-48A0-9EBD-A95644895C0F}"/>
              </a:ext>
            </a:extLst>
          </p:cNvPr>
          <p:cNvCxnSpPr>
            <a:cxnSpLocks/>
          </p:cNvCxnSpPr>
          <p:nvPr/>
        </p:nvCxnSpPr>
        <p:spPr>
          <a:xfrm flipH="1">
            <a:off x="1979712" y="2996952"/>
            <a:ext cx="3672408"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9" name="Imagen 8">
            <a:extLst>
              <a:ext uri="{FF2B5EF4-FFF2-40B4-BE49-F238E27FC236}">
                <a16:creationId xmlns:a16="http://schemas.microsoft.com/office/drawing/2014/main" xmlns="" id="{7C71B115-56C2-4852-BE3A-3858C462104F}"/>
              </a:ext>
            </a:extLst>
          </p:cNvPr>
          <p:cNvPicPr>
            <a:picLocks noChangeAspect="1"/>
          </p:cNvPicPr>
          <p:nvPr/>
        </p:nvPicPr>
        <p:blipFill>
          <a:blip r:embed="rId3"/>
          <a:stretch>
            <a:fillRect/>
          </a:stretch>
        </p:blipFill>
        <p:spPr>
          <a:xfrm>
            <a:off x="1052487" y="4068609"/>
            <a:ext cx="4599633" cy="341120"/>
          </a:xfrm>
          <a:prstGeom prst="rect">
            <a:avLst/>
          </a:prstGeom>
        </p:spPr>
      </p:pic>
      <p:cxnSp>
        <p:nvCxnSpPr>
          <p:cNvPr id="11" name="Conector recto 10">
            <a:extLst>
              <a:ext uri="{FF2B5EF4-FFF2-40B4-BE49-F238E27FC236}">
                <a16:creationId xmlns:a16="http://schemas.microsoft.com/office/drawing/2014/main" xmlns="" id="{193E1CE3-334A-49A3-98B8-EC9CCB1D66B4}"/>
              </a:ext>
            </a:extLst>
          </p:cNvPr>
          <p:cNvCxnSpPr/>
          <p:nvPr/>
        </p:nvCxnSpPr>
        <p:spPr>
          <a:xfrm>
            <a:off x="1187624" y="3429000"/>
            <a:ext cx="518457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Conector recto 12">
            <a:extLst>
              <a:ext uri="{FF2B5EF4-FFF2-40B4-BE49-F238E27FC236}">
                <a16:creationId xmlns:a16="http://schemas.microsoft.com/office/drawing/2014/main" xmlns="" id="{BF549FC8-C33F-470A-9453-A6D2951C4C16}"/>
              </a:ext>
            </a:extLst>
          </p:cNvPr>
          <p:cNvCxnSpPr/>
          <p:nvPr/>
        </p:nvCxnSpPr>
        <p:spPr>
          <a:xfrm flipV="1">
            <a:off x="6372200" y="2492896"/>
            <a:ext cx="936104" cy="93610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917749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endParaRPr lang="es-CL"/>
          </a:p>
        </p:txBody>
      </p:sp>
      <p:pic>
        <p:nvPicPr>
          <p:cNvPr id="1026" name="Picture 2"/>
          <p:cNvPicPr>
            <a:picLocks noChangeAspect="1" noChangeArrowheads="1"/>
          </p:cNvPicPr>
          <p:nvPr/>
        </p:nvPicPr>
        <p:blipFill>
          <a:blip r:embed="rId2">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4401247"/>
            <a:ext cx="3279892" cy="2456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9874251"/>
      </p:ext>
    </p:extLst>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3525" t="9822"/>
          <a:stretch/>
        </p:blipFill>
        <p:spPr bwMode="auto">
          <a:xfrm>
            <a:off x="611560" y="4365104"/>
            <a:ext cx="7883599" cy="2459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Imagen 7">
            <a:extLst>
              <a:ext uri="{FF2B5EF4-FFF2-40B4-BE49-F238E27FC236}">
                <a16:creationId xmlns:a16="http://schemas.microsoft.com/office/drawing/2014/main" xmlns="" id="{BA47F74E-8B52-493A-8BD1-32E3C4431736}"/>
              </a:ext>
            </a:extLst>
          </p:cNvPr>
          <p:cNvPicPr>
            <a:picLocks noChangeAspect="1"/>
          </p:cNvPicPr>
          <p:nvPr/>
        </p:nvPicPr>
        <p:blipFill rotWithShape="1">
          <a:blip r:embed="rId4"/>
          <a:srcRect b="4949"/>
          <a:stretch/>
        </p:blipFill>
        <p:spPr>
          <a:xfrm>
            <a:off x="1259632" y="0"/>
            <a:ext cx="6696744" cy="4365104"/>
          </a:xfrm>
          <a:prstGeom prst="rect">
            <a:avLst/>
          </a:prstGeom>
        </p:spPr>
      </p:pic>
    </p:spTree>
    <p:extLst>
      <p:ext uri="{BB962C8B-B14F-4D97-AF65-F5344CB8AC3E}">
        <p14:creationId xmlns:p14="http://schemas.microsoft.com/office/powerpoint/2010/main" val="1415726360"/>
      </p:ext>
    </p:extLst>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xmlns="" id="{4E935302-2B95-461F-8B98-5B1C7A63C34F}"/>
              </a:ext>
            </a:extLst>
          </p:cNvPr>
          <p:cNvPicPr>
            <a:picLocks noChangeAspect="1"/>
          </p:cNvPicPr>
          <p:nvPr/>
        </p:nvPicPr>
        <p:blipFill rotWithShape="1">
          <a:blip r:embed="rId2"/>
          <a:srcRect l="6751" t="14128" r="1843"/>
          <a:stretch/>
        </p:blipFill>
        <p:spPr>
          <a:xfrm>
            <a:off x="431540" y="4509120"/>
            <a:ext cx="8280920" cy="2326998"/>
          </a:xfrm>
          <a:prstGeom prst="rect">
            <a:avLst/>
          </a:prstGeom>
        </p:spPr>
      </p:pic>
      <p:pic>
        <p:nvPicPr>
          <p:cNvPr id="4" name="Imagen 3">
            <a:extLst>
              <a:ext uri="{FF2B5EF4-FFF2-40B4-BE49-F238E27FC236}">
                <a16:creationId xmlns:a16="http://schemas.microsoft.com/office/drawing/2014/main" xmlns="" id="{A9AA0888-15BA-4E99-A035-B89CBF1EC0A0}"/>
              </a:ext>
            </a:extLst>
          </p:cNvPr>
          <p:cNvPicPr>
            <a:picLocks noChangeAspect="1"/>
          </p:cNvPicPr>
          <p:nvPr/>
        </p:nvPicPr>
        <p:blipFill rotWithShape="1">
          <a:blip r:embed="rId3"/>
          <a:srcRect l="3538" t="9050" r="3538" b="11151"/>
          <a:stretch/>
        </p:blipFill>
        <p:spPr>
          <a:xfrm>
            <a:off x="647564" y="15559"/>
            <a:ext cx="7848872" cy="4487238"/>
          </a:xfrm>
          <a:prstGeom prst="rect">
            <a:avLst/>
          </a:prstGeom>
        </p:spPr>
      </p:pic>
    </p:spTree>
    <p:extLst>
      <p:ext uri="{BB962C8B-B14F-4D97-AF65-F5344CB8AC3E}">
        <p14:creationId xmlns:p14="http://schemas.microsoft.com/office/powerpoint/2010/main" val="333236472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4090" t="12600" r="1587"/>
          <a:stretch/>
        </p:blipFill>
        <p:spPr bwMode="auto">
          <a:xfrm>
            <a:off x="611559" y="4149080"/>
            <a:ext cx="8136905" cy="2708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descr="Qué es el sarcoma uterino?">
            <a:extLst>
              <a:ext uri="{FF2B5EF4-FFF2-40B4-BE49-F238E27FC236}">
                <a16:creationId xmlns:a16="http://schemas.microsoft.com/office/drawing/2014/main" xmlns="" id="{B0539A8F-A9E0-47CF-8FD1-0CB18B9A2FA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29380"/>
            <a:ext cx="7776864" cy="39756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537062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xmlns="" id="{7355C8B2-60EA-45DD-AEC7-8998CB4C6060}"/>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Lst>
          </a:blip>
          <a:srcRect l="2994" t="13550" r="2140"/>
          <a:stretch/>
        </p:blipFill>
        <p:spPr>
          <a:xfrm>
            <a:off x="575555" y="4437112"/>
            <a:ext cx="7992889" cy="2193246"/>
          </a:xfrm>
          <a:prstGeom prst="rect">
            <a:avLst/>
          </a:prstGeom>
        </p:spPr>
      </p:pic>
      <p:pic>
        <p:nvPicPr>
          <p:cNvPr id="3074" name="Picture 2" descr="herenciageneticayenfermedad: CDC - Cánceres ginecológicos ...">
            <a:extLst>
              <a:ext uri="{FF2B5EF4-FFF2-40B4-BE49-F238E27FC236}">
                <a16:creationId xmlns:a16="http://schemas.microsoft.com/office/drawing/2014/main" xmlns="" id="{FD7C8B5F-5900-4D94-9802-26B4392E02E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9632" y="80628"/>
            <a:ext cx="6264695" cy="4248472"/>
          </a:xfrm>
          <a:prstGeom prst="rect">
            <a:avLst/>
          </a:prstGeom>
          <a:noFill/>
          <a:extLst>
            <a:ext uri="{909E8E84-426E-40DD-AFC4-6F175D3DCCD1}">
              <a14:hiddenFill xmlns:a14="http://schemas.microsoft.com/office/drawing/2010/main">
                <a:solidFill>
                  <a:srgbClr val="FFFFFF"/>
                </a:solidFill>
              </a14:hiddenFill>
            </a:ext>
          </a:extLst>
        </p:spPr>
      </p:pic>
      <p:cxnSp>
        <p:nvCxnSpPr>
          <p:cNvPr id="6" name="Conector recto de flecha 5">
            <a:extLst>
              <a:ext uri="{FF2B5EF4-FFF2-40B4-BE49-F238E27FC236}">
                <a16:creationId xmlns:a16="http://schemas.microsoft.com/office/drawing/2014/main" xmlns="" id="{F3562584-D20F-4074-B171-B977EB4B26C4}"/>
              </a:ext>
            </a:extLst>
          </p:cNvPr>
          <p:cNvCxnSpPr>
            <a:cxnSpLocks/>
          </p:cNvCxnSpPr>
          <p:nvPr/>
        </p:nvCxnSpPr>
        <p:spPr>
          <a:xfrm flipH="1">
            <a:off x="1835696" y="3284984"/>
            <a:ext cx="2376264" cy="115212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2588194"/>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4424" t="13974" r="13726"/>
          <a:stretch/>
        </p:blipFill>
        <p:spPr bwMode="auto">
          <a:xfrm>
            <a:off x="683568" y="4941168"/>
            <a:ext cx="7992888" cy="191356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 name="Imagen 1">
            <a:extLst>
              <a:ext uri="{FF2B5EF4-FFF2-40B4-BE49-F238E27FC236}">
                <a16:creationId xmlns:a16="http://schemas.microsoft.com/office/drawing/2014/main" xmlns="" id="{25CAAF42-143D-4730-A5BD-BAD7BB1A72BC}"/>
              </a:ext>
            </a:extLst>
          </p:cNvPr>
          <p:cNvPicPr>
            <a:picLocks noChangeAspect="1"/>
          </p:cNvPicPr>
          <p:nvPr/>
        </p:nvPicPr>
        <p:blipFill>
          <a:blip r:embed="rId4"/>
          <a:stretch>
            <a:fillRect/>
          </a:stretch>
        </p:blipFill>
        <p:spPr>
          <a:xfrm>
            <a:off x="1403128" y="2914"/>
            <a:ext cx="6553768" cy="4794238"/>
          </a:xfrm>
          <a:prstGeom prst="rect">
            <a:avLst/>
          </a:prstGeom>
        </p:spPr>
      </p:pic>
    </p:spTree>
    <p:extLst>
      <p:ext uri="{BB962C8B-B14F-4D97-AF65-F5344CB8AC3E}">
        <p14:creationId xmlns:p14="http://schemas.microsoft.com/office/powerpoint/2010/main" val="161730996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0"/>
            <a:ext cx="7931224" cy="1484784"/>
          </a:xfrm>
        </p:spPr>
        <p:txBody>
          <a:bodyPr/>
          <a:lstStyle/>
          <a:p>
            <a:r>
              <a:rPr lang="es-CL" dirty="0">
                <a:latin typeface="Candara" pitchFamily="34" charset="0"/>
              </a:rPr>
              <a:t>¿Cómo se organizan los seres vivos?</a:t>
            </a:r>
          </a:p>
        </p:txBody>
      </p:sp>
      <p:sp>
        <p:nvSpPr>
          <p:cNvPr id="3" name="2 Marcador de contenido"/>
          <p:cNvSpPr>
            <a:spLocks noGrp="1"/>
          </p:cNvSpPr>
          <p:nvPr>
            <p:ph idx="1"/>
          </p:nvPr>
        </p:nvSpPr>
        <p:spPr>
          <a:xfrm>
            <a:off x="457200" y="1600201"/>
            <a:ext cx="8229600" cy="4133056"/>
          </a:xfrm>
        </p:spPr>
        <p:txBody>
          <a:bodyPr/>
          <a:lstStyle/>
          <a:p>
            <a:pPr algn="just"/>
            <a:r>
              <a:rPr lang="es-CL" dirty="0">
                <a:latin typeface="Candara" pitchFamily="34" charset="0"/>
              </a:rPr>
              <a:t> </a:t>
            </a:r>
            <a:r>
              <a:rPr lang="es-CL" sz="3600" dirty="0">
                <a:solidFill>
                  <a:schemeClr val="tx1"/>
                </a:solidFill>
                <a:latin typeface="Candara" pitchFamily="34" charset="0"/>
              </a:rPr>
              <a:t>Todo se inicia con una célula que se organiza con otras para formar agregaciones llamadas </a:t>
            </a:r>
            <a:r>
              <a:rPr lang="es-CL" sz="3600" u="sng" dirty="0">
                <a:solidFill>
                  <a:schemeClr val="tx1"/>
                </a:solidFill>
                <a:latin typeface="Candara" pitchFamily="34" charset="0"/>
              </a:rPr>
              <a:t>tejidos</a:t>
            </a:r>
            <a:r>
              <a:rPr lang="es-CL" sz="3600" dirty="0">
                <a:solidFill>
                  <a:schemeClr val="tx1"/>
                </a:solidFill>
                <a:latin typeface="Candara" pitchFamily="34" charset="0"/>
              </a:rPr>
              <a:t> y </a:t>
            </a:r>
            <a:r>
              <a:rPr lang="es-CL" sz="3600" dirty="0" smtClean="0">
                <a:solidFill>
                  <a:schemeClr val="tx1"/>
                </a:solidFill>
                <a:latin typeface="Candara" pitchFamily="34" charset="0"/>
              </a:rPr>
              <a:t>éstos, </a:t>
            </a:r>
            <a:r>
              <a:rPr lang="es-CL" sz="3600" dirty="0">
                <a:solidFill>
                  <a:schemeClr val="tx1"/>
                </a:solidFill>
                <a:latin typeface="Candara" pitchFamily="34" charset="0"/>
              </a:rPr>
              <a:t>a su </a:t>
            </a:r>
            <a:r>
              <a:rPr lang="es-CL" sz="3600" dirty="0" smtClean="0">
                <a:solidFill>
                  <a:schemeClr val="tx1"/>
                </a:solidFill>
                <a:latin typeface="Candara" pitchFamily="34" charset="0"/>
              </a:rPr>
              <a:t>vez, </a:t>
            </a:r>
            <a:r>
              <a:rPr lang="es-CL" sz="3600" dirty="0">
                <a:solidFill>
                  <a:schemeClr val="tx1"/>
                </a:solidFill>
                <a:latin typeface="Candara" pitchFamily="34" charset="0"/>
              </a:rPr>
              <a:t>se unen para formar </a:t>
            </a:r>
            <a:r>
              <a:rPr lang="es-CL" sz="3600" u="sng" dirty="0">
                <a:solidFill>
                  <a:schemeClr val="tx1"/>
                </a:solidFill>
                <a:latin typeface="Candara" pitchFamily="34" charset="0"/>
              </a:rPr>
              <a:t>órganos</a:t>
            </a:r>
            <a:r>
              <a:rPr lang="es-CL" sz="3600" dirty="0">
                <a:solidFill>
                  <a:schemeClr val="tx1"/>
                </a:solidFill>
                <a:latin typeface="Candara" pitchFamily="34" charset="0"/>
              </a:rPr>
              <a:t> que se unen a otros órganos para formar a los </a:t>
            </a:r>
            <a:r>
              <a:rPr lang="es-CL" sz="3600" u="sng" dirty="0">
                <a:solidFill>
                  <a:schemeClr val="tx1"/>
                </a:solidFill>
                <a:latin typeface="Candara" pitchFamily="34" charset="0"/>
              </a:rPr>
              <a:t>sistemas.</a:t>
            </a:r>
          </a:p>
          <a:p>
            <a:pPr algn="just"/>
            <a:endParaRPr lang="es-CL" sz="3600" dirty="0"/>
          </a:p>
        </p:txBody>
      </p:sp>
    </p:spTree>
    <p:extLst>
      <p:ext uri="{BB962C8B-B14F-4D97-AF65-F5344CB8AC3E}">
        <p14:creationId xmlns:p14="http://schemas.microsoft.com/office/powerpoint/2010/main" val="42295861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Marcador de contenido"/>
          <p:cNvPicPr>
            <a:picLocks noGrp="1" noChangeAspect="1"/>
          </p:cNvPicPr>
          <p:nvPr>
            <p:ph idx="1"/>
          </p:nvPr>
        </p:nvPicPr>
        <p:blipFill rotWithShape="1">
          <a:blip r:embed="rId2">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l="8492" t="2626" b="3426"/>
          <a:stretch/>
        </p:blipFill>
        <p:spPr>
          <a:xfrm>
            <a:off x="0" y="836712"/>
            <a:ext cx="9144000" cy="6021288"/>
          </a:xfrm>
          <a:ln w="6350">
            <a:solidFill>
              <a:schemeClr val="tx1"/>
            </a:solidFill>
          </a:ln>
        </p:spPr>
      </p:pic>
      <p:sp>
        <p:nvSpPr>
          <p:cNvPr id="2" name="CuadroTexto 1">
            <a:extLst>
              <a:ext uri="{FF2B5EF4-FFF2-40B4-BE49-F238E27FC236}">
                <a16:creationId xmlns:a16="http://schemas.microsoft.com/office/drawing/2014/main" xmlns="" id="{164E7351-D725-47B6-9810-A56CFFC1173D}"/>
              </a:ext>
            </a:extLst>
          </p:cNvPr>
          <p:cNvSpPr txBox="1"/>
          <p:nvPr/>
        </p:nvSpPr>
        <p:spPr>
          <a:xfrm>
            <a:off x="251520" y="0"/>
            <a:ext cx="8424936" cy="523220"/>
          </a:xfrm>
          <a:prstGeom prst="rect">
            <a:avLst/>
          </a:prstGeom>
          <a:noFill/>
        </p:spPr>
        <p:txBody>
          <a:bodyPr wrap="square" rtlCol="0">
            <a:spAutoFit/>
          </a:bodyPr>
          <a:lstStyle/>
          <a:p>
            <a:pPr algn="ctr"/>
            <a:r>
              <a:rPr lang="es-CL" sz="2800" b="1" dirty="0"/>
              <a:t>¿Dónde se forma el óvulo?</a:t>
            </a:r>
          </a:p>
        </p:txBody>
      </p:sp>
    </p:spTree>
    <p:extLst>
      <p:ext uri="{BB962C8B-B14F-4D97-AF65-F5344CB8AC3E}">
        <p14:creationId xmlns:p14="http://schemas.microsoft.com/office/powerpoint/2010/main" val="3404480657"/>
      </p:ext>
    </p:extLst>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a:xfrm>
            <a:off x="323850" y="5373688"/>
            <a:ext cx="8229600" cy="1143000"/>
          </a:xfrm>
        </p:spPr>
        <p:txBody>
          <a:bodyPr/>
          <a:lstStyle/>
          <a:p>
            <a:pPr eaLnBrk="1" hangingPunct="1"/>
            <a:r>
              <a:rPr lang="es-MX" altLang="es-CL" sz="2000"/>
              <a:t>Estructura de un ovocito</a:t>
            </a:r>
            <a:endParaRPr lang="es-ES" altLang="es-CL" sz="2000"/>
          </a:p>
        </p:txBody>
      </p:sp>
      <p:pic>
        <p:nvPicPr>
          <p:cNvPr id="7171" name="Picture 6" descr="Imagen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06887" y="1772816"/>
            <a:ext cx="4837113" cy="3969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8" descr="20070417klpcnavid_2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613" y="1278637"/>
            <a:ext cx="3853332" cy="4666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uadroTexto 1">
            <a:extLst>
              <a:ext uri="{FF2B5EF4-FFF2-40B4-BE49-F238E27FC236}">
                <a16:creationId xmlns:a16="http://schemas.microsoft.com/office/drawing/2014/main" xmlns="" id="{F00A0E60-2960-4DAF-8B99-AFC4881EAD42}"/>
              </a:ext>
            </a:extLst>
          </p:cNvPr>
          <p:cNvSpPr txBox="1"/>
          <p:nvPr/>
        </p:nvSpPr>
        <p:spPr>
          <a:xfrm>
            <a:off x="899592" y="188640"/>
            <a:ext cx="7128792" cy="584775"/>
          </a:xfrm>
          <a:prstGeom prst="rect">
            <a:avLst/>
          </a:prstGeom>
          <a:noFill/>
        </p:spPr>
        <p:txBody>
          <a:bodyPr wrap="square" rtlCol="0">
            <a:spAutoFit/>
          </a:bodyPr>
          <a:lstStyle/>
          <a:p>
            <a:pPr algn="ctr"/>
            <a:r>
              <a:rPr lang="es-CL" sz="3200" b="1" dirty="0"/>
              <a:t>¿Cómo es el óvulo?</a:t>
            </a:r>
          </a:p>
        </p:txBody>
      </p:sp>
      <p:sp>
        <p:nvSpPr>
          <p:cNvPr id="3" name="CuadroTexto 2">
            <a:extLst>
              <a:ext uri="{FF2B5EF4-FFF2-40B4-BE49-F238E27FC236}">
                <a16:creationId xmlns:a16="http://schemas.microsoft.com/office/drawing/2014/main" xmlns="" id="{653AEBFE-FAA6-4BD9-BA91-B75502FD90E4}"/>
              </a:ext>
            </a:extLst>
          </p:cNvPr>
          <p:cNvSpPr txBox="1"/>
          <p:nvPr/>
        </p:nvSpPr>
        <p:spPr>
          <a:xfrm>
            <a:off x="4700118" y="1075362"/>
            <a:ext cx="3853332" cy="461665"/>
          </a:xfrm>
          <a:prstGeom prst="rect">
            <a:avLst/>
          </a:prstGeom>
          <a:noFill/>
        </p:spPr>
        <p:txBody>
          <a:bodyPr wrap="square" rtlCol="0">
            <a:spAutoFit/>
          </a:bodyPr>
          <a:lstStyle/>
          <a:p>
            <a:r>
              <a:rPr lang="es-CL" sz="2400" b="1" dirty="0"/>
              <a:t>Fotografía al microscopio</a:t>
            </a:r>
            <a:r>
              <a:rPr lang="es-CL" dirty="0"/>
              <a:t>.</a:t>
            </a:r>
          </a:p>
        </p:txBody>
      </p:sp>
    </p:spTree>
    <p:extLst>
      <p:ext uri="{BB962C8B-B14F-4D97-AF65-F5344CB8AC3E}">
        <p14:creationId xmlns:p14="http://schemas.microsoft.com/office/powerpoint/2010/main" val="264908087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124744"/>
            <a:ext cx="7560840" cy="5488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uadroTexto 1">
            <a:extLst>
              <a:ext uri="{FF2B5EF4-FFF2-40B4-BE49-F238E27FC236}">
                <a16:creationId xmlns:a16="http://schemas.microsoft.com/office/drawing/2014/main" xmlns="" id="{2CFABBE6-4374-448A-8656-2313635A8BFD}"/>
              </a:ext>
            </a:extLst>
          </p:cNvPr>
          <p:cNvSpPr txBox="1"/>
          <p:nvPr/>
        </p:nvSpPr>
        <p:spPr>
          <a:xfrm>
            <a:off x="971600" y="260648"/>
            <a:ext cx="7056784" cy="523220"/>
          </a:xfrm>
          <a:prstGeom prst="rect">
            <a:avLst/>
          </a:prstGeom>
          <a:noFill/>
        </p:spPr>
        <p:txBody>
          <a:bodyPr wrap="square" rtlCol="0">
            <a:spAutoFit/>
          </a:bodyPr>
          <a:lstStyle/>
          <a:p>
            <a:pPr algn="ctr"/>
            <a:r>
              <a:rPr lang="es-CL" sz="2800" b="1" dirty="0"/>
              <a:t>El ovulo o Gameto femenino</a:t>
            </a:r>
          </a:p>
        </p:txBody>
      </p:sp>
    </p:spTree>
    <p:extLst>
      <p:ext uri="{BB962C8B-B14F-4D97-AF65-F5344CB8AC3E}">
        <p14:creationId xmlns:p14="http://schemas.microsoft.com/office/powerpoint/2010/main" val="40540233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994" y="1052736"/>
            <a:ext cx="8470011" cy="5700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uadroTexto 1">
            <a:extLst>
              <a:ext uri="{FF2B5EF4-FFF2-40B4-BE49-F238E27FC236}">
                <a16:creationId xmlns:a16="http://schemas.microsoft.com/office/drawing/2014/main" xmlns="" id="{99F1C1F9-9B74-4C2A-AFB5-AB1FB50147E0}"/>
              </a:ext>
            </a:extLst>
          </p:cNvPr>
          <p:cNvSpPr txBox="1"/>
          <p:nvPr/>
        </p:nvSpPr>
        <p:spPr>
          <a:xfrm>
            <a:off x="827584" y="188640"/>
            <a:ext cx="7848872" cy="584775"/>
          </a:xfrm>
          <a:prstGeom prst="rect">
            <a:avLst/>
          </a:prstGeom>
          <a:noFill/>
        </p:spPr>
        <p:txBody>
          <a:bodyPr wrap="square" rtlCol="0">
            <a:spAutoFit/>
          </a:bodyPr>
          <a:lstStyle/>
          <a:p>
            <a:r>
              <a:rPr lang="es-CL" sz="3200" b="1" dirty="0"/>
              <a:t>El espermatozoide o Gameto masculino</a:t>
            </a:r>
          </a:p>
        </p:txBody>
      </p:sp>
    </p:spTree>
    <p:extLst>
      <p:ext uri="{BB962C8B-B14F-4D97-AF65-F5344CB8AC3E}">
        <p14:creationId xmlns:p14="http://schemas.microsoft.com/office/powerpoint/2010/main" val="285056359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a:extLst>
              <a:ext uri="{BEBA8EAE-BF5A-486C-A8C5-ECC9F3942E4B}">
                <a14:imgProps xmlns:a14="http://schemas.microsoft.com/office/drawing/2010/main">
                  <a14:imgLayer r:embed="rId3">
                    <a14:imgEffect>
                      <a14:colorTemperature colorTemp="7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0693" y="116632"/>
            <a:ext cx="9133307" cy="6552728"/>
          </a:xfrm>
          <a:prstGeom prst="rect">
            <a:avLst/>
          </a:prstGeom>
        </p:spPr>
      </p:pic>
    </p:spTree>
    <p:extLst>
      <p:ext uri="{BB962C8B-B14F-4D97-AF65-F5344CB8AC3E}">
        <p14:creationId xmlns:p14="http://schemas.microsoft.com/office/powerpoint/2010/main" val="3650547063"/>
      </p:ext>
    </p:extLst>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0"/>
            <a:ext cx="8229600" cy="980728"/>
          </a:xfrm>
        </p:spPr>
        <p:txBody>
          <a:bodyPr/>
          <a:lstStyle/>
          <a:p>
            <a:r>
              <a:rPr lang="es-CL" dirty="0">
                <a:latin typeface="Candara" pitchFamily="34" charset="0"/>
              </a:rPr>
              <a:t>Desarrollo embrionario </a:t>
            </a:r>
          </a:p>
        </p:txBody>
      </p:sp>
      <p:sp>
        <p:nvSpPr>
          <p:cNvPr id="3" name="2 Marcador de contenido"/>
          <p:cNvSpPr>
            <a:spLocks noGrp="1"/>
          </p:cNvSpPr>
          <p:nvPr>
            <p:ph idx="1"/>
          </p:nvPr>
        </p:nvSpPr>
        <p:spPr>
          <a:xfrm>
            <a:off x="179512" y="980728"/>
            <a:ext cx="8589640" cy="5688632"/>
          </a:xfrm>
        </p:spPr>
        <p:txBody>
          <a:bodyPr>
            <a:noAutofit/>
          </a:bodyPr>
          <a:lstStyle/>
          <a:p>
            <a:pPr algn="just"/>
            <a:r>
              <a:rPr lang="es-CL" sz="2800" dirty="0">
                <a:solidFill>
                  <a:schemeClr val="tx1"/>
                </a:solidFill>
                <a:latin typeface="Candara" pitchFamily="34" charset="0"/>
              </a:rPr>
              <a:t>La vida humana comienza en el momento exacto de la unión del óvulo y el espermatozoide; es decir, con la </a:t>
            </a:r>
            <a:r>
              <a:rPr lang="es-CL" sz="2800" dirty="0">
                <a:solidFill>
                  <a:schemeClr val="tx1"/>
                </a:solidFill>
                <a:latin typeface="Candara" pitchFamily="34" charset="0"/>
                <a:hlinkClick r:id="rId2"/>
              </a:rPr>
              <a:t>fecundación</a:t>
            </a:r>
            <a:r>
              <a:rPr lang="es-CL" sz="2800" dirty="0">
                <a:solidFill>
                  <a:schemeClr val="tx1"/>
                </a:solidFill>
                <a:latin typeface="Candara" pitchFamily="34" charset="0"/>
              </a:rPr>
              <a:t>. </a:t>
            </a:r>
            <a:endParaRPr lang="es-CL" sz="2800" dirty="0" smtClean="0">
              <a:solidFill>
                <a:schemeClr val="tx1"/>
              </a:solidFill>
              <a:latin typeface="Candara" pitchFamily="34" charset="0"/>
            </a:endParaRPr>
          </a:p>
          <a:p>
            <a:pPr marL="0" indent="0" algn="just">
              <a:buNone/>
            </a:pPr>
            <a:endParaRPr lang="es-CL" sz="2800" dirty="0">
              <a:solidFill>
                <a:schemeClr val="tx1"/>
              </a:solidFill>
              <a:latin typeface="Candara" pitchFamily="34" charset="0"/>
            </a:endParaRPr>
          </a:p>
          <a:p>
            <a:pPr algn="just"/>
            <a:r>
              <a:rPr lang="es-CL" sz="2800" dirty="0">
                <a:solidFill>
                  <a:schemeClr val="tx1"/>
                </a:solidFill>
                <a:latin typeface="Candara" pitchFamily="34" charset="0"/>
              </a:rPr>
              <a:t>Cada gameto lleva en sí la capacidad intrínseca de la vida, y el ser que nacerá está dotado de una mezcla singular de información genética y de experiencia intrauterina, que no se volverá a repetir en ningún otro ser. Por esta razón, cada ser humano es único e irreemplazable, es un participante del ininterrumpido proceso de vivir.</a:t>
            </a:r>
          </a:p>
        </p:txBody>
      </p:sp>
    </p:spTree>
    <p:extLst>
      <p:ext uri="{BB962C8B-B14F-4D97-AF65-F5344CB8AC3E}">
        <p14:creationId xmlns:p14="http://schemas.microsoft.com/office/powerpoint/2010/main" val="3576617803"/>
      </p:ext>
    </p:extLst>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79512" y="476672"/>
            <a:ext cx="8507288" cy="5760640"/>
          </a:xfrm>
        </p:spPr>
        <p:txBody>
          <a:bodyPr>
            <a:normAutofit/>
          </a:bodyPr>
          <a:lstStyle/>
          <a:p>
            <a:pPr algn="just"/>
            <a:r>
              <a:rPr lang="es-CL" sz="3600" dirty="0">
                <a:solidFill>
                  <a:schemeClr val="tx1"/>
                </a:solidFill>
                <a:latin typeface="Candara" pitchFamily="34" charset="0"/>
              </a:rPr>
              <a:t>La fecundación suele producirse en una de las trompas de Falopio. Desde ese lugar el nuevo ser vivo, el cigoto, emprende un viaje que culmina en el útero materno. El útero ofrece las condiciones necesarias para su desarrollo durante el período denominado embarazo</a:t>
            </a:r>
            <a:r>
              <a:rPr lang="es-CL" sz="3200" dirty="0">
                <a:solidFill>
                  <a:schemeClr val="tx1"/>
                </a:solidFill>
                <a:latin typeface="Candara" pitchFamily="34" charset="0"/>
              </a:rPr>
              <a:t>.</a:t>
            </a:r>
          </a:p>
        </p:txBody>
      </p:sp>
    </p:spTree>
    <p:extLst>
      <p:ext uri="{BB962C8B-B14F-4D97-AF65-F5344CB8AC3E}">
        <p14:creationId xmlns:p14="http://schemas.microsoft.com/office/powerpoint/2010/main" val="1341317355"/>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5"/>
          <p:cNvSpPr>
            <a:spLocks noChangeArrowheads="1"/>
          </p:cNvSpPr>
          <p:nvPr/>
        </p:nvSpPr>
        <p:spPr bwMode="auto">
          <a:xfrm>
            <a:off x="956320" y="3946565"/>
            <a:ext cx="285369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ts val="500"/>
              </a:spcBef>
              <a:spcAft>
                <a:spcPts val="500"/>
              </a:spcAft>
            </a:pPr>
            <a:r>
              <a:rPr lang="es-ES_tradnl" altLang="es-CL" sz="2000" b="1" dirty="0">
                <a:latin typeface="Candara" pitchFamily="34" charset="0"/>
              </a:rPr>
              <a:t>Espermatozoides llegando al ovocito</a:t>
            </a:r>
          </a:p>
        </p:txBody>
      </p:sp>
      <p:pic>
        <p:nvPicPr>
          <p:cNvPr id="3078" name="Picture 6" descr="1CONCE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64968" y="764704"/>
            <a:ext cx="2819400" cy="3048000"/>
          </a:xfrm>
          <a:prstGeom prst="rect">
            <a:avLst/>
          </a:prstGeom>
          <a:noFill/>
          <a:ln w="38100">
            <a:solidFill>
              <a:srgbClr val="FF99FF"/>
            </a:solidFill>
            <a:miter lim="800000"/>
            <a:headEnd/>
            <a:tailEnd/>
          </a:ln>
          <a:extLst>
            <a:ext uri="{909E8E84-426E-40DD-AFC4-6F175D3DCCD1}">
              <a14:hiddenFill xmlns:a14="http://schemas.microsoft.com/office/drawing/2010/main">
                <a:solidFill>
                  <a:srgbClr val="FFFFFF"/>
                </a:solidFill>
              </a14:hiddenFill>
            </a:ext>
          </a:extLst>
        </p:spPr>
      </p:pic>
      <p:sp>
        <p:nvSpPr>
          <p:cNvPr id="3079" name="Text Box 7"/>
          <p:cNvSpPr txBox="1">
            <a:spLocks noChangeArrowheads="1"/>
          </p:cNvSpPr>
          <p:nvPr/>
        </p:nvSpPr>
        <p:spPr bwMode="auto">
          <a:xfrm>
            <a:off x="5629436" y="3782421"/>
            <a:ext cx="169046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s-MX" altLang="es-CL" sz="2000" b="1" dirty="0">
                <a:latin typeface="Candara" pitchFamily="34" charset="0"/>
              </a:rPr>
              <a:t>Concepción</a:t>
            </a:r>
            <a:endParaRPr lang="es-ES" altLang="es-CL" sz="2000" b="1" dirty="0">
              <a:latin typeface="Candara" pitchFamily="34" charset="0"/>
            </a:endParaRPr>
          </a:p>
        </p:txBody>
      </p:sp>
      <p:sp>
        <p:nvSpPr>
          <p:cNvPr id="3080" name="Rectangle 8"/>
          <p:cNvSpPr>
            <a:spLocks noChangeArrowheads="1"/>
          </p:cNvSpPr>
          <p:nvPr/>
        </p:nvSpPr>
        <p:spPr bwMode="auto">
          <a:xfrm>
            <a:off x="4607768" y="4182531"/>
            <a:ext cx="37338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ts val="500"/>
              </a:spcBef>
              <a:spcAft>
                <a:spcPts val="500"/>
              </a:spcAft>
            </a:pPr>
            <a:r>
              <a:rPr lang="es-ES_tradnl" altLang="es-CL" sz="1200" b="1" dirty="0"/>
              <a:t>"Desde el momento mismo de la fecundación, desde el instante en que a la célula femenina le llega toda la información que se contiene en el espermatozoide, existe un ser humano".</a:t>
            </a:r>
          </a:p>
        </p:txBody>
      </p:sp>
      <p:sp>
        <p:nvSpPr>
          <p:cNvPr id="3081" name="Text Box 9"/>
          <p:cNvSpPr txBox="1">
            <a:spLocks noChangeArrowheads="1"/>
          </p:cNvSpPr>
          <p:nvPr/>
        </p:nvSpPr>
        <p:spPr bwMode="auto">
          <a:xfrm>
            <a:off x="1619672" y="4692640"/>
            <a:ext cx="185261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s-MX" altLang="es-CL" sz="1200" b="1"/>
              <a:t>La carrera por la vida...</a:t>
            </a:r>
            <a:endParaRPr lang="es-ES" altLang="es-CL" sz="1200" b="1"/>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6320" y="889071"/>
            <a:ext cx="2853697" cy="3057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586378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077"/>
                                        </p:tgtEl>
                                        <p:attrNameLst>
                                          <p:attrName>style.visibility</p:attrName>
                                        </p:attrNameLst>
                                      </p:cBhvr>
                                      <p:to>
                                        <p:strVal val="visible"/>
                                      </p:to>
                                    </p:set>
                                    <p:anim calcmode="lin" valueType="num">
                                      <p:cBhvr>
                                        <p:cTn id="7" dur="1000" fill="hold"/>
                                        <p:tgtEl>
                                          <p:spTgt spid="3077"/>
                                        </p:tgtEl>
                                        <p:attrNameLst>
                                          <p:attrName>ppt_w</p:attrName>
                                        </p:attrNameLst>
                                      </p:cBhvr>
                                      <p:tavLst>
                                        <p:tav tm="0">
                                          <p:val>
                                            <p:fltVal val="0"/>
                                          </p:val>
                                        </p:tav>
                                        <p:tav tm="100000">
                                          <p:val>
                                            <p:strVal val="#ppt_w"/>
                                          </p:val>
                                        </p:tav>
                                      </p:tavLst>
                                    </p:anim>
                                    <p:anim calcmode="lin" valueType="num">
                                      <p:cBhvr>
                                        <p:cTn id="8" dur="1000" fill="hold"/>
                                        <p:tgtEl>
                                          <p:spTgt spid="3077"/>
                                        </p:tgtEl>
                                        <p:attrNameLst>
                                          <p:attrName>ppt_h</p:attrName>
                                        </p:attrNameLst>
                                      </p:cBhvr>
                                      <p:tavLst>
                                        <p:tav tm="0">
                                          <p:val>
                                            <p:fltVal val="0"/>
                                          </p:val>
                                        </p:tav>
                                        <p:tav tm="100000">
                                          <p:val>
                                            <p:strVal val="#ppt_h"/>
                                          </p:val>
                                        </p:tav>
                                      </p:tavLst>
                                    </p:anim>
                                    <p:anim calcmode="lin" valueType="num">
                                      <p:cBhvr>
                                        <p:cTn id="9" dur="1000" fill="hold"/>
                                        <p:tgtEl>
                                          <p:spTgt spid="307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07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3081"/>
                                        </p:tgtEl>
                                        <p:attrNameLst>
                                          <p:attrName>style.visibility</p:attrName>
                                        </p:attrNameLst>
                                      </p:cBhvr>
                                      <p:to>
                                        <p:strVal val="visible"/>
                                      </p:to>
                                    </p:set>
                                    <p:animEffect transition="in" filter="box(in)">
                                      <p:cBhvr>
                                        <p:cTn id="15" dur="500"/>
                                        <p:tgtEl>
                                          <p:spTgt spid="3081"/>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9" presetClass="entr" presetSubtype="0" fill="hold" nodeType="clickEffect">
                                  <p:stCondLst>
                                    <p:cond delay="0"/>
                                  </p:stCondLst>
                                  <p:childTnLst>
                                    <p:set>
                                      <p:cBhvr>
                                        <p:cTn id="19" dur="1" fill="hold">
                                          <p:stCondLst>
                                            <p:cond delay="0"/>
                                          </p:stCondLst>
                                        </p:cTn>
                                        <p:tgtEl>
                                          <p:spTgt spid="3078"/>
                                        </p:tgtEl>
                                        <p:attrNameLst>
                                          <p:attrName>style.visibility</p:attrName>
                                        </p:attrNameLst>
                                      </p:cBhvr>
                                      <p:to>
                                        <p:strVal val="visible"/>
                                      </p:to>
                                    </p:set>
                                    <p:animEffect transition="in" filter="dissolve">
                                      <p:cBhvr>
                                        <p:cTn id="20" dur="500"/>
                                        <p:tgtEl>
                                          <p:spTgt spid="3078"/>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5" presetClass="entr" presetSubtype="0" fill="hold" grpId="0" nodeType="clickEffect">
                                  <p:stCondLst>
                                    <p:cond delay="0"/>
                                  </p:stCondLst>
                                  <p:childTnLst>
                                    <p:set>
                                      <p:cBhvr>
                                        <p:cTn id="24" dur="1" fill="hold">
                                          <p:stCondLst>
                                            <p:cond delay="0"/>
                                          </p:stCondLst>
                                        </p:cTn>
                                        <p:tgtEl>
                                          <p:spTgt spid="3079"/>
                                        </p:tgtEl>
                                        <p:attrNameLst>
                                          <p:attrName>style.visibility</p:attrName>
                                        </p:attrNameLst>
                                      </p:cBhvr>
                                      <p:to>
                                        <p:strVal val="visible"/>
                                      </p:to>
                                    </p:set>
                                    <p:anim calcmode="lin" valueType="num">
                                      <p:cBhvr>
                                        <p:cTn id="25" dur="1000" fill="hold"/>
                                        <p:tgtEl>
                                          <p:spTgt spid="3079"/>
                                        </p:tgtEl>
                                        <p:attrNameLst>
                                          <p:attrName>ppt_w</p:attrName>
                                        </p:attrNameLst>
                                      </p:cBhvr>
                                      <p:tavLst>
                                        <p:tav tm="0">
                                          <p:val>
                                            <p:fltVal val="0"/>
                                          </p:val>
                                        </p:tav>
                                        <p:tav tm="100000">
                                          <p:val>
                                            <p:strVal val="#ppt_w"/>
                                          </p:val>
                                        </p:tav>
                                      </p:tavLst>
                                    </p:anim>
                                    <p:anim calcmode="lin" valueType="num">
                                      <p:cBhvr>
                                        <p:cTn id="26" dur="1000" fill="hold"/>
                                        <p:tgtEl>
                                          <p:spTgt spid="3079"/>
                                        </p:tgtEl>
                                        <p:attrNameLst>
                                          <p:attrName>ppt_h</p:attrName>
                                        </p:attrNameLst>
                                      </p:cBhvr>
                                      <p:tavLst>
                                        <p:tav tm="0">
                                          <p:val>
                                            <p:fltVal val="0"/>
                                          </p:val>
                                        </p:tav>
                                        <p:tav tm="100000">
                                          <p:val>
                                            <p:strVal val="#ppt_h"/>
                                          </p:val>
                                        </p:tav>
                                      </p:tavLst>
                                    </p:anim>
                                    <p:anim calcmode="lin" valueType="num">
                                      <p:cBhvr>
                                        <p:cTn id="27" dur="1000" fill="hold"/>
                                        <p:tgtEl>
                                          <p:spTgt spid="3079"/>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307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3080"/>
                                        </p:tgtEl>
                                        <p:attrNameLst>
                                          <p:attrName>style.visibility</p:attrName>
                                        </p:attrNameLst>
                                      </p:cBhvr>
                                      <p:to>
                                        <p:strVal val="visible"/>
                                      </p:to>
                                    </p:set>
                                    <p:animEffect transition="in" filter="box(in)">
                                      <p:cBhvr>
                                        <p:cTn id="33" dur="500"/>
                                        <p:tgtEl>
                                          <p:spTgt spid="30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 grpId="0" autoUpdateAnimBg="0"/>
      <p:bldP spid="3079" grpId="0" autoUpdateAnimBg="0"/>
      <p:bldP spid="3080" grpId="0" autoUpdateAnimBg="0"/>
      <p:bldP spid="3081"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0"/>
            <a:ext cx="8229600" cy="1052736"/>
          </a:xfrm>
        </p:spPr>
        <p:txBody>
          <a:bodyPr/>
          <a:lstStyle/>
          <a:p>
            <a:r>
              <a:rPr lang="es-CL" dirty="0" smtClean="0"/>
              <a:t>¿Qué </a:t>
            </a:r>
            <a:r>
              <a:rPr lang="es-CL" dirty="0"/>
              <a:t>es un </a:t>
            </a:r>
            <a:r>
              <a:rPr lang="es-CL" dirty="0" smtClean="0"/>
              <a:t>sistema?</a:t>
            </a:r>
            <a:endParaRPr lang="es-CL" dirty="0"/>
          </a:p>
        </p:txBody>
      </p:sp>
      <p:sp>
        <p:nvSpPr>
          <p:cNvPr id="3" name="2 Marcador de contenido"/>
          <p:cNvSpPr>
            <a:spLocks noGrp="1"/>
          </p:cNvSpPr>
          <p:nvPr>
            <p:ph idx="1"/>
          </p:nvPr>
        </p:nvSpPr>
        <p:spPr>
          <a:xfrm>
            <a:off x="3995936" y="1600200"/>
            <a:ext cx="4690864" cy="4525963"/>
          </a:xfrm>
        </p:spPr>
        <p:txBody>
          <a:bodyPr>
            <a:normAutofit fontScale="92500" lnSpcReduction="20000"/>
          </a:bodyPr>
          <a:lstStyle/>
          <a:p>
            <a:pPr marL="342900" lvl="1" indent="-342900" algn="just">
              <a:buFont typeface="Arial" pitchFamily="34" charset="0"/>
              <a:buChar char="•"/>
            </a:pPr>
            <a:r>
              <a:rPr lang="es-ES_tradnl" sz="3600" b="1" dirty="0">
                <a:solidFill>
                  <a:srgbClr val="002060"/>
                </a:solidFill>
                <a:latin typeface="Candara" pitchFamily="34" charset="0"/>
              </a:rPr>
              <a:t>Nivel de Sistemas</a:t>
            </a:r>
            <a:r>
              <a:rPr lang="es-ES_tradnl" sz="3600" dirty="0">
                <a:solidFill>
                  <a:srgbClr val="002060"/>
                </a:solidFill>
                <a:latin typeface="Candara" pitchFamily="34" charset="0"/>
              </a:rPr>
              <a:t>: son </a:t>
            </a:r>
            <a:r>
              <a:rPr lang="es-ES_tradnl" sz="3600" u="sng" dirty="0">
                <a:solidFill>
                  <a:srgbClr val="002060"/>
                </a:solidFill>
                <a:latin typeface="Candara" pitchFamily="34" charset="0"/>
              </a:rPr>
              <a:t>conjuntos de órganos</a:t>
            </a:r>
            <a:r>
              <a:rPr lang="es-ES_tradnl" sz="3600" dirty="0">
                <a:solidFill>
                  <a:srgbClr val="002060"/>
                </a:solidFill>
                <a:latin typeface="Candara" pitchFamily="34" charset="0"/>
              </a:rPr>
              <a:t> parecidos, pero que realizan acciones independientes. Por ejemplo, el sistema nervioso, el óseo, el muscular, o el endocrino</a:t>
            </a:r>
            <a:r>
              <a:rPr lang="es-ES_tradnl" sz="3600" dirty="0">
                <a:latin typeface="Candara" pitchFamily="34" charset="0"/>
              </a:rPr>
              <a:t>, </a:t>
            </a:r>
            <a:r>
              <a:rPr lang="es-ES_tradnl" sz="3600" dirty="0">
                <a:solidFill>
                  <a:srgbClr val="002060"/>
                </a:solidFill>
                <a:latin typeface="Candara" pitchFamily="34" charset="0"/>
              </a:rPr>
              <a:t>el sistema reproductor</a:t>
            </a:r>
            <a:endParaRPr lang="es-MX" sz="3600" dirty="0">
              <a:solidFill>
                <a:srgbClr val="002060"/>
              </a:solidFill>
              <a:latin typeface="Candara" pitchFamily="34" charset="0"/>
            </a:endParaRPr>
          </a:p>
          <a:p>
            <a:pPr algn="just"/>
            <a:endParaRPr lang="es-CL" sz="3600" dirty="0">
              <a:latin typeface="Candara" pitchFamily="34" charset="0"/>
            </a:endParaRPr>
          </a:p>
        </p:txBody>
      </p:sp>
      <p:pic>
        <p:nvPicPr>
          <p:cNvPr id="4" name="4 Imagen" descr="j0288976.wmf"/>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1268760"/>
            <a:ext cx="3786187"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8191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a:t>Sistema reproductor masculino</a:t>
            </a:r>
          </a:p>
        </p:txBody>
      </p:sp>
      <p:pic>
        <p:nvPicPr>
          <p:cNvPr id="4" name="3 Marcador de contenido"/>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780064"/>
            <a:ext cx="8229600" cy="4673272"/>
          </a:xfrm>
        </p:spPr>
      </p:pic>
    </p:spTree>
    <p:extLst>
      <p:ext uri="{BB962C8B-B14F-4D97-AF65-F5344CB8AC3E}">
        <p14:creationId xmlns:p14="http://schemas.microsoft.com/office/powerpoint/2010/main" val="1573477492"/>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Marcador de contenido"/>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0" y="721870"/>
            <a:ext cx="9144000" cy="6120680"/>
          </a:xfrm>
        </p:spPr>
      </p:pic>
      <p:sp>
        <p:nvSpPr>
          <p:cNvPr id="2" name="CuadroTexto 1">
            <a:extLst>
              <a:ext uri="{FF2B5EF4-FFF2-40B4-BE49-F238E27FC236}">
                <a16:creationId xmlns:a16="http://schemas.microsoft.com/office/drawing/2014/main" xmlns="" id="{B21E15F1-DC40-4FD9-BD5E-B75ED907939E}"/>
              </a:ext>
            </a:extLst>
          </p:cNvPr>
          <p:cNvSpPr txBox="1"/>
          <p:nvPr/>
        </p:nvSpPr>
        <p:spPr>
          <a:xfrm>
            <a:off x="827584" y="15450"/>
            <a:ext cx="7785651" cy="523220"/>
          </a:xfrm>
          <a:prstGeom prst="rect">
            <a:avLst/>
          </a:prstGeom>
          <a:noFill/>
        </p:spPr>
        <p:txBody>
          <a:bodyPr wrap="square" rtlCol="0">
            <a:spAutoFit/>
          </a:bodyPr>
          <a:lstStyle/>
          <a:p>
            <a:pPr algn="ctr"/>
            <a:r>
              <a:rPr lang="es-CL" sz="2800" b="1" dirty="0">
                <a:latin typeface="Candara" pitchFamily="34" charset="0"/>
              </a:rPr>
              <a:t>El testículo o gónada masculina por dentro.</a:t>
            </a:r>
          </a:p>
        </p:txBody>
      </p:sp>
    </p:spTree>
    <p:extLst>
      <p:ext uri="{BB962C8B-B14F-4D97-AF65-F5344CB8AC3E}">
        <p14:creationId xmlns:p14="http://schemas.microsoft.com/office/powerpoint/2010/main" val="3652420429"/>
      </p:ext>
    </p:extLst>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4958"/>
            <a:ext cx="8229600" cy="1187279"/>
          </a:xfrm>
        </p:spPr>
        <p:txBody>
          <a:bodyPr anchor="b">
            <a:normAutofit/>
          </a:bodyPr>
          <a:lstStyle/>
          <a:p>
            <a:r>
              <a:rPr lang="es-CL" dirty="0"/>
              <a:t>Pene</a:t>
            </a:r>
          </a:p>
        </p:txBody>
      </p:sp>
      <p:pic>
        <p:nvPicPr>
          <p:cNvPr id="7" name="Marcador de contenido 6" descr="Imagen que contiene texto&#10;&#10;Descripción generada automáticamente">
            <a:extLst>
              <a:ext uri="{FF2B5EF4-FFF2-40B4-BE49-F238E27FC236}">
                <a16:creationId xmlns:a16="http://schemas.microsoft.com/office/drawing/2014/main" xmlns="" id="{3657DBB7-6A43-42A0-BAE9-9108F492EE0D}"/>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3347864" y="1192238"/>
            <a:ext cx="5616624" cy="5660804"/>
          </a:xfrm>
          <a:prstGeom prst="rect">
            <a:avLst/>
          </a:prstGeom>
          <a:noFill/>
        </p:spPr>
      </p:pic>
      <p:sp>
        <p:nvSpPr>
          <p:cNvPr id="8" name="CuadroTexto 7">
            <a:extLst>
              <a:ext uri="{FF2B5EF4-FFF2-40B4-BE49-F238E27FC236}">
                <a16:creationId xmlns:a16="http://schemas.microsoft.com/office/drawing/2014/main" xmlns="" id="{36AE0205-F0E9-471A-A645-BFE2A4D97D9A}"/>
              </a:ext>
            </a:extLst>
          </p:cNvPr>
          <p:cNvSpPr txBox="1"/>
          <p:nvPr/>
        </p:nvSpPr>
        <p:spPr>
          <a:xfrm>
            <a:off x="457200" y="3068960"/>
            <a:ext cx="2808312" cy="1200329"/>
          </a:xfrm>
          <a:prstGeom prst="rect">
            <a:avLst/>
          </a:prstGeom>
          <a:noFill/>
        </p:spPr>
        <p:txBody>
          <a:bodyPr wrap="square" rtlCol="0">
            <a:spAutoFit/>
          </a:bodyPr>
          <a:lstStyle/>
          <a:p>
            <a:pPr algn="just"/>
            <a:r>
              <a:rPr lang="es-CL" sz="2400" dirty="0"/>
              <a:t>El pene humano consta de las siguientes partes</a:t>
            </a:r>
            <a:r>
              <a:rPr lang="es-CL" dirty="0"/>
              <a:t>.</a:t>
            </a:r>
          </a:p>
        </p:txBody>
      </p:sp>
      <p:sp>
        <p:nvSpPr>
          <p:cNvPr id="3" name="2 CuadroTexto"/>
          <p:cNvSpPr txBox="1"/>
          <p:nvPr/>
        </p:nvSpPr>
        <p:spPr>
          <a:xfrm>
            <a:off x="5652120" y="5733256"/>
            <a:ext cx="1872208" cy="707886"/>
          </a:xfrm>
          <a:prstGeom prst="rect">
            <a:avLst/>
          </a:prstGeom>
          <a:solidFill>
            <a:schemeClr val="bg1"/>
          </a:solidFill>
        </p:spPr>
        <p:txBody>
          <a:bodyPr wrap="square" rtlCol="0">
            <a:spAutoFit/>
          </a:bodyPr>
          <a:lstStyle/>
          <a:p>
            <a:r>
              <a:rPr lang="es-CL" sz="2000" b="1" dirty="0">
                <a:solidFill>
                  <a:schemeClr val="tx1">
                    <a:lumMod val="75000"/>
                    <a:lumOff val="25000"/>
                  </a:schemeClr>
                </a:solidFill>
                <a:latin typeface="Agency FB" pitchFamily="34" charset="0"/>
                <a:cs typeface="Arial" pitchFamily="34" charset="0"/>
              </a:rPr>
              <a:t>Células de músculo </a:t>
            </a:r>
          </a:p>
          <a:p>
            <a:r>
              <a:rPr lang="es-CL" sz="2000" b="1" dirty="0">
                <a:solidFill>
                  <a:schemeClr val="tx1">
                    <a:lumMod val="75000"/>
                    <a:lumOff val="25000"/>
                  </a:schemeClr>
                </a:solidFill>
                <a:latin typeface="Agency FB" pitchFamily="34" charset="0"/>
                <a:cs typeface="Arial" pitchFamily="34" charset="0"/>
              </a:rPr>
              <a:t>liso</a:t>
            </a:r>
          </a:p>
        </p:txBody>
      </p:sp>
    </p:spTree>
    <p:extLst>
      <p:ext uri="{BB962C8B-B14F-4D97-AF65-F5344CB8AC3E}">
        <p14:creationId xmlns:p14="http://schemas.microsoft.com/office/powerpoint/2010/main" val="4002117182"/>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Marcador de contenido"/>
          <p:cNvPicPr>
            <a:picLocks noGrp="1" noChangeAspect="1"/>
          </p:cNvPicPr>
          <p:nvPr>
            <p:ph idx="1"/>
          </p:nvPr>
        </p:nvPicPr>
        <p:blipFill rotWithShape="1">
          <a:blip r:embed="rId2">
            <a:extLst>
              <a:ext uri="{28A0092B-C50C-407E-A947-70E740481C1C}">
                <a14:useLocalDpi xmlns:a14="http://schemas.microsoft.com/office/drawing/2010/main" val="0"/>
              </a:ext>
            </a:extLst>
          </a:blip>
          <a:srcRect l="-854" r="-1"/>
          <a:stretch/>
        </p:blipFill>
        <p:spPr>
          <a:xfrm>
            <a:off x="179512" y="1211363"/>
            <a:ext cx="8507288" cy="5618788"/>
          </a:xfrm>
        </p:spPr>
      </p:pic>
      <p:sp>
        <p:nvSpPr>
          <p:cNvPr id="2" name="CuadroTexto 1">
            <a:extLst>
              <a:ext uri="{FF2B5EF4-FFF2-40B4-BE49-F238E27FC236}">
                <a16:creationId xmlns:a16="http://schemas.microsoft.com/office/drawing/2014/main" xmlns="" id="{8D42FCCE-8DCD-44E2-89D9-861A529E4FBA}"/>
              </a:ext>
            </a:extLst>
          </p:cNvPr>
          <p:cNvSpPr txBox="1"/>
          <p:nvPr/>
        </p:nvSpPr>
        <p:spPr>
          <a:xfrm>
            <a:off x="467544" y="260648"/>
            <a:ext cx="8064896" cy="461665"/>
          </a:xfrm>
          <a:prstGeom prst="rect">
            <a:avLst/>
          </a:prstGeom>
          <a:noFill/>
        </p:spPr>
        <p:txBody>
          <a:bodyPr wrap="square" rtlCol="0">
            <a:spAutoFit/>
          </a:bodyPr>
          <a:lstStyle/>
          <a:p>
            <a:r>
              <a:rPr lang="es-CL" sz="2400" b="1" dirty="0">
                <a:latin typeface="Candara" pitchFamily="34" charset="0"/>
              </a:rPr>
              <a:t>Vista del sistema reproductor masculino frontal y lateral </a:t>
            </a:r>
          </a:p>
        </p:txBody>
      </p:sp>
      <p:sp>
        <p:nvSpPr>
          <p:cNvPr id="4" name="3 CuadroTexto"/>
          <p:cNvSpPr txBox="1"/>
          <p:nvPr/>
        </p:nvSpPr>
        <p:spPr>
          <a:xfrm>
            <a:off x="323528" y="1340768"/>
            <a:ext cx="720080" cy="400110"/>
          </a:xfrm>
          <a:prstGeom prst="rect">
            <a:avLst/>
          </a:prstGeom>
          <a:solidFill>
            <a:schemeClr val="bg1"/>
          </a:solidFill>
        </p:spPr>
        <p:txBody>
          <a:bodyPr wrap="square" rtlCol="0">
            <a:spAutoFit/>
          </a:bodyPr>
          <a:lstStyle/>
          <a:p>
            <a:r>
              <a:rPr lang="es-CL" sz="2000" b="1" dirty="0">
                <a:solidFill>
                  <a:schemeClr val="tx1">
                    <a:lumMod val="75000"/>
                    <a:lumOff val="25000"/>
                  </a:schemeClr>
                </a:solidFill>
                <a:latin typeface="Agency FB" pitchFamily="34" charset="0"/>
                <a:cs typeface="Arial" pitchFamily="34" charset="0"/>
              </a:rPr>
              <a:t>Vejiga</a:t>
            </a:r>
          </a:p>
        </p:txBody>
      </p:sp>
      <p:sp>
        <p:nvSpPr>
          <p:cNvPr id="5" name="4 CuadroTexto"/>
          <p:cNvSpPr txBox="1"/>
          <p:nvPr/>
        </p:nvSpPr>
        <p:spPr>
          <a:xfrm>
            <a:off x="355676" y="3573016"/>
            <a:ext cx="720080" cy="400110"/>
          </a:xfrm>
          <a:prstGeom prst="rect">
            <a:avLst/>
          </a:prstGeom>
          <a:solidFill>
            <a:schemeClr val="bg1"/>
          </a:solidFill>
        </p:spPr>
        <p:txBody>
          <a:bodyPr wrap="square" rtlCol="0">
            <a:spAutoFit/>
          </a:bodyPr>
          <a:lstStyle/>
          <a:p>
            <a:r>
              <a:rPr lang="es-CL" sz="2000" b="1" dirty="0">
                <a:solidFill>
                  <a:schemeClr val="tx1">
                    <a:lumMod val="75000"/>
                    <a:lumOff val="25000"/>
                  </a:schemeClr>
                </a:solidFill>
                <a:latin typeface="Agency FB" pitchFamily="34" charset="0"/>
                <a:cs typeface="Arial" pitchFamily="34" charset="0"/>
              </a:rPr>
              <a:t>Pene</a:t>
            </a:r>
          </a:p>
        </p:txBody>
      </p:sp>
      <p:sp>
        <p:nvSpPr>
          <p:cNvPr id="7" name="6 CuadroTexto"/>
          <p:cNvSpPr txBox="1"/>
          <p:nvPr/>
        </p:nvSpPr>
        <p:spPr>
          <a:xfrm>
            <a:off x="4139952" y="5661248"/>
            <a:ext cx="720080" cy="400110"/>
          </a:xfrm>
          <a:prstGeom prst="rect">
            <a:avLst/>
          </a:prstGeom>
          <a:solidFill>
            <a:schemeClr val="bg1"/>
          </a:solidFill>
        </p:spPr>
        <p:txBody>
          <a:bodyPr wrap="square" rtlCol="0">
            <a:spAutoFit/>
          </a:bodyPr>
          <a:lstStyle/>
          <a:p>
            <a:r>
              <a:rPr lang="es-CL" sz="2000" b="1" dirty="0">
                <a:solidFill>
                  <a:schemeClr val="tx1">
                    <a:lumMod val="75000"/>
                    <a:lumOff val="25000"/>
                  </a:schemeClr>
                </a:solidFill>
                <a:latin typeface="Agency FB" pitchFamily="34" charset="0"/>
                <a:cs typeface="Arial" pitchFamily="34" charset="0"/>
              </a:rPr>
              <a:t>Ano</a:t>
            </a:r>
          </a:p>
        </p:txBody>
      </p:sp>
      <p:sp>
        <p:nvSpPr>
          <p:cNvPr id="8" name="7 CuadroTexto"/>
          <p:cNvSpPr txBox="1"/>
          <p:nvPr/>
        </p:nvSpPr>
        <p:spPr>
          <a:xfrm>
            <a:off x="7164288" y="3978312"/>
            <a:ext cx="720080" cy="400110"/>
          </a:xfrm>
          <a:prstGeom prst="rect">
            <a:avLst/>
          </a:prstGeom>
          <a:solidFill>
            <a:schemeClr val="bg1"/>
          </a:solidFill>
        </p:spPr>
        <p:txBody>
          <a:bodyPr wrap="square" rtlCol="0">
            <a:spAutoFit/>
          </a:bodyPr>
          <a:lstStyle/>
          <a:p>
            <a:r>
              <a:rPr lang="es-CL" sz="2000" b="1" dirty="0">
                <a:solidFill>
                  <a:schemeClr val="tx1">
                    <a:lumMod val="75000"/>
                    <a:lumOff val="25000"/>
                  </a:schemeClr>
                </a:solidFill>
                <a:latin typeface="Agency FB" pitchFamily="34" charset="0"/>
                <a:cs typeface="Arial" pitchFamily="34" charset="0"/>
              </a:rPr>
              <a:t>Pene</a:t>
            </a:r>
          </a:p>
        </p:txBody>
      </p:sp>
      <p:sp>
        <p:nvSpPr>
          <p:cNvPr id="9" name="8 CuadroTexto"/>
          <p:cNvSpPr txBox="1"/>
          <p:nvPr/>
        </p:nvSpPr>
        <p:spPr>
          <a:xfrm>
            <a:off x="7668344" y="2708920"/>
            <a:ext cx="1224136" cy="707886"/>
          </a:xfrm>
          <a:prstGeom prst="rect">
            <a:avLst/>
          </a:prstGeom>
          <a:solidFill>
            <a:schemeClr val="bg1"/>
          </a:solidFill>
        </p:spPr>
        <p:txBody>
          <a:bodyPr wrap="square" rtlCol="0">
            <a:spAutoFit/>
          </a:bodyPr>
          <a:lstStyle/>
          <a:p>
            <a:r>
              <a:rPr lang="es-CL" sz="2000" b="1" dirty="0">
                <a:solidFill>
                  <a:schemeClr val="tx1">
                    <a:lumMod val="75000"/>
                    <a:lumOff val="25000"/>
                  </a:schemeClr>
                </a:solidFill>
                <a:latin typeface="Agency FB" pitchFamily="34" charset="0"/>
                <a:cs typeface="Arial" pitchFamily="34" charset="0"/>
              </a:rPr>
              <a:t>Cuerpos </a:t>
            </a:r>
          </a:p>
          <a:p>
            <a:r>
              <a:rPr lang="es-CL" sz="2000" b="1" dirty="0">
                <a:solidFill>
                  <a:schemeClr val="tx1">
                    <a:lumMod val="75000"/>
                    <a:lumOff val="25000"/>
                  </a:schemeClr>
                </a:solidFill>
                <a:latin typeface="Agency FB" pitchFamily="34" charset="0"/>
                <a:cs typeface="Arial" pitchFamily="34" charset="0"/>
              </a:rPr>
              <a:t>Cavernosos</a:t>
            </a:r>
          </a:p>
        </p:txBody>
      </p:sp>
      <p:sp>
        <p:nvSpPr>
          <p:cNvPr id="10" name="9 CuadroTexto"/>
          <p:cNvSpPr txBox="1"/>
          <p:nvPr/>
        </p:nvSpPr>
        <p:spPr>
          <a:xfrm>
            <a:off x="5940152" y="1293113"/>
            <a:ext cx="720080" cy="400110"/>
          </a:xfrm>
          <a:prstGeom prst="rect">
            <a:avLst/>
          </a:prstGeom>
          <a:solidFill>
            <a:schemeClr val="bg1"/>
          </a:solidFill>
        </p:spPr>
        <p:txBody>
          <a:bodyPr wrap="square" rtlCol="0">
            <a:spAutoFit/>
          </a:bodyPr>
          <a:lstStyle/>
          <a:p>
            <a:r>
              <a:rPr lang="es-CL" sz="2000" b="1" dirty="0">
                <a:solidFill>
                  <a:schemeClr val="tx1">
                    <a:lumMod val="75000"/>
                    <a:lumOff val="25000"/>
                  </a:schemeClr>
                </a:solidFill>
                <a:latin typeface="Agency FB" pitchFamily="34" charset="0"/>
                <a:cs typeface="Arial" pitchFamily="34" charset="0"/>
              </a:rPr>
              <a:t>Vejiga</a:t>
            </a:r>
          </a:p>
        </p:txBody>
      </p:sp>
    </p:spTree>
    <p:extLst>
      <p:ext uri="{BB962C8B-B14F-4D97-AF65-F5344CB8AC3E}">
        <p14:creationId xmlns:p14="http://schemas.microsoft.com/office/powerpoint/2010/main" val="207604821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78186467-14E3-4441-A60E-E79B9EE1FB3A}"/>
              </a:ext>
            </a:extLst>
          </p:cNvPr>
          <p:cNvSpPr>
            <a:spLocks noGrp="1"/>
          </p:cNvSpPr>
          <p:nvPr>
            <p:ph type="title"/>
          </p:nvPr>
        </p:nvSpPr>
        <p:spPr>
          <a:xfrm>
            <a:off x="467544" y="116632"/>
            <a:ext cx="8229600" cy="1600200"/>
          </a:xfrm>
        </p:spPr>
        <p:txBody>
          <a:bodyPr/>
          <a:lstStyle/>
          <a:p>
            <a:r>
              <a:rPr lang="es-CL" sz="4000" dirty="0">
                <a:latin typeface="Candara" pitchFamily="34" charset="0"/>
              </a:rPr>
              <a:t>Funciones de los órganos del sistema reproductor masculino</a:t>
            </a:r>
            <a:r>
              <a:rPr lang="es-CL" dirty="0">
                <a:latin typeface="Candara" pitchFamily="34" charset="0"/>
              </a:rPr>
              <a:t>.</a:t>
            </a:r>
          </a:p>
        </p:txBody>
      </p:sp>
      <p:pic>
        <p:nvPicPr>
          <p:cNvPr id="4" name="Picture 4">
            <a:extLst>
              <a:ext uri="{FF2B5EF4-FFF2-40B4-BE49-F238E27FC236}">
                <a16:creationId xmlns:a16="http://schemas.microsoft.com/office/drawing/2014/main" xmlns="" id="{FED53D20-20C1-4D55-B06C-2E4776801CEE}"/>
              </a:ext>
            </a:extLst>
          </p:cNvPr>
          <p:cNvPicPr>
            <a:picLocks noGrp="1" noChangeAspect="1" noChangeArrowheads="1"/>
          </p:cNvPicPr>
          <p:nvPr>
            <p:ph idx="1"/>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t="9739"/>
          <a:stretch/>
        </p:blipFill>
        <p:spPr bwMode="auto">
          <a:xfrm>
            <a:off x="13110" y="2060848"/>
            <a:ext cx="6110418" cy="4224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n 4">
            <a:extLst>
              <a:ext uri="{FF2B5EF4-FFF2-40B4-BE49-F238E27FC236}">
                <a16:creationId xmlns:a16="http://schemas.microsoft.com/office/drawing/2014/main" xmlns="" id="{5F304291-0D87-4009-B42D-E3D2398695C7}"/>
              </a:ext>
            </a:extLst>
          </p:cNvPr>
          <p:cNvPicPr>
            <a:picLocks noChangeAspect="1"/>
          </p:cNvPicPr>
          <p:nvPr/>
        </p:nvPicPr>
        <p:blipFill rotWithShape="1">
          <a:blip r:embed="rId4"/>
          <a:srcRect l="21382" r="28724"/>
          <a:stretch/>
        </p:blipFill>
        <p:spPr>
          <a:xfrm>
            <a:off x="5940152" y="2060848"/>
            <a:ext cx="3190738" cy="4464496"/>
          </a:xfrm>
          <a:prstGeom prst="rect">
            <a:avLst/>
          </a:prstGeom>
        </p:spPr>
      </p:pic>
      <p:cxnSp>
        <p:nvCxnSpPr>
          <p:cNvPr id="7" name="Conector: angular 6">
            <a:extLst>
              <a:ext uri="{FF2B5EF4-FFF2-40B4-BE49-F238E27FC236}">
                <a16:creationId xmlns:a16="http://schemas.microsoft.com/office/drawing/2014/main" xmlns="" id="{DE864520-CE7C-4A31-BDCF-4936395CD63D}"/>
              </a:ext>
            </a:extLst>
          </p:cNvPr>
          <p:cNvCxnSpPr>
            <a:cxnSpLocks/>
          </p:cNvCxnSpPr>
          <p:nvPr/>
        </p:nvCxnSpPr>
        <p:spPr>
          <a:xfrm rot="10800000">
            <a:off x="107504" y="2348880"/>
            <a:ext cx="6552728" cy="3576630"/>
          </a:xfrm>
          <a:prstGeom prst="bentConnector3">
            <a:avLst>
              <a:gd name="adj1" fmla="val 100236"/>
            </a:avLst>
          </a:prstGeom>
          <a:ln w="762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2799716"/>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3" name="Picture 5"/>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t="13122"/>
          <a:stretch/>
        </p:blipFill>
        <p:spPr bwMode="auto">
          <a:xfrm>
            <a:off x="107504" y="4293096"/>
            <a:ext cx="9036496" cy="2564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n 3">
            <a:extLst>
              <a:ext uri="{FF2B5EF4-FFF2-40B4-BE49-F238E27FC236}">
                <a16:creationId xmlns:a16="http://schemas.microsoft.com/office/drawing/2014/main" xmlns="" id="{82B46F9A-7E12-41FD-8847-0C8534F6A1D7}"/>
              </a:ext>
            </a:extLst>
          </p:cNvPr>
          <p:cNvPicPr>
            <a:picLocks noChangeAspect="1"/>
          </p:cNvPicPr>
          <p:nvPr/>
        </p:nvPicPr>
        <p:blipFill rotWithShape="1">
          <a:blip r:embed="rId4"/>
          <a:srcRect l="21382" r="28724"/>
          <a:stretch/>
        </p:blipFill>
        <p:spPr>
          <a:xfrm>
            <a:off x="2976630" y="116632"/>
            <a:ext cx="3755609" cy="3789040"/>
          </a:xfrm>
          <a:prstGeom prst="rect">
            <a:avLst/>
          </a:prstGeom>
        </p:spPr>
      </p:pic>
      <p:cxnSp>
        <p:nvCxnSpPr>
          <p:cNvPr id="7" name="Conector recto de flecha 6">
            <a:extLst>
              <a:ext uri="{FF2B5EF4-FFF2-40B4-BE49-F238E27FC236}">
                <a16:creationId xmlns:a16="http://schemas.microsoft.com/office/drawing/2014/main" xmlns="" id="{5A9AD5F4-E23A-41BF-8456-94776EB1D0AA}"/>
              </a:ext>
            </a:extLst>
          </p:cNvPr>
          <p:cNvCxnSpPr/>
          <p:nvPr/>
        </p:nvCxnSpPr>
        <p:spPr>
          <a:xfrm flipH="1">
            <a:off x="1979712" y="2852936"/>
            <a:ext cx="2088232" cy="1656184"/>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516747"/>
      </p:ext>
    </p:extLst>
  </p:cSld>
  <p:clrMapOvr>
    <a:masterClrMapping/>
  </p:clrMapOvr>
  <p:transition spd="slow">
    <p:fade/>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jecutivo">
  <a:themeElements>
    <a:clrScheme name="Ejecutivo">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jecutivo">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jecutiv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191</TotalTime>
  <Words>339</Words>
  <Application>Microsoft Office PowerPoint</Application>
  <PresentationFormat>Presentación en pantalla (4:3)</PresentationFormat>
  <Paragraphs>40</Paragraphs>
  <Slides>27</Slides>
  <Notes>0</Notes>
  <HiddenSlides>0</HiddenSlides>
  <MMClips>0</MMClips>
  <ScaleCrop>false</ScaleCrop>
  <HeadingPairs>
    <vt:vector size="4" baseType="variant">
      <vt:variant>
        <vt:lpstr>Tema</vt:lpstr>
      </vt:variant>
      <vt:variant>
        <vt:i4>1</vt:i4>
      </vt:variant>
      <vt:variant>
        <vt:lpstr>Títulos de diapositiva</vt:lpstr>
      </vt:variant>
      <vt:variant>
        <vt:i4>27</vt:i4>
      </vt:variant>
    </vt:vector>
  </HeadingPairs>
  <TitlesOfParts>
    <vt:vector size="28" baseType="lpstr">
      <vt:lpstr>Ejecutivo</vt:lpstr>
      <vt:lpstr>Sistema reproductor y ciclo sexual</vt:lpstr>
      <vt:lpstr>¿Cómo se organizan los seres vivos?</vt:lpstr>
      <vt:lpstr>¿Qué es un sistema?</vt:lpstr>
      <vt:lpstr>Sistema reproductor masculino</vt:lpstr>
      <vt:lpstr>Presentación de PowerPoint</vt:lpstr>
      <vt:lpstr>Pene</vt:lpstr>
      <vt:lpstr>Presentación de PowerPoint</vt:lpstr>
      <vt:lpstr>Funciones de los órganos del sistema reproductor masculino.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Estructura de un ovocito</vt:lpstr>
      <vt:lpstr>Presentación de PowerPoint</vt:lpstr>
      <vt:lpstr>Presentación de PowerPoint</vt:lpstr>
      <vt:lpstr>Presentación de PowerPoint</vt:lpstr>
      <vt:lpstr>Desarrollo embrionario </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Sistema reproductor y ciclo sexual</dc:title>
  <dc:creator>PABLO OREL VERDUGO VERDEJO</dc:creator>
  <cp:lastModifiedBy>Windows User</cp:lastModifiedBy>
  <cp:revision>18</cp:revision>
  <dcterms:created xsi:type="dcterms:W3CDTF">2020-06-14T23:11:58Z</dcterms:created>
  <dcterms:modified xsi:type="dcterms:W3CDTF">2021-08-01T21:50:20Z</dcterms:modified>
</cp:coreProperties>
</file>